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5"/>
  </p:notesMasterIdLst>
  <p:handoutMasterIdLst>
    <p:handoutMasterId r:id="rId26"/>
  </p:handoutMasterIdLst>
  <p:sldIdLst>
    <p:sldId id="257" r:id="rId5"/>
    <p:sldId id="258" r:id="rId6"/>
    <p:sldId id="262" r:id="rId7"/>
    <p:sldId id="259" r:id="rId8"/>
    <p:sldId id="271" r:id="rId9"/>
    <p:sldId id="273" r:id="rId10"/>
    <p:sldId id="274" r:id="rId11"/>
    <p:sldId id="275" r:id="rId12"/>
    <p:sldId id="276" r:id="rId13"/>
    <p:sldId id="277" r:id="rId14"/>
    <p:sldId id="278" r:id="rId15"/>
    <p:sldId id="270" r:id="rId16"/>
    <p:sldId id="272" r:id="rId17"/>
    <p:sldId id="260" r:id="rId18"/>
    <p:sldId id="265" r:id="rId19"/>
    <p:sldId id="266" r:id="rId20"/>
    <p:sldId id="267" r:id="rId21"/>
    <p:sldId id="268" r:id="rId22"/>
    <p:sldId id="263" r:id="rId23"/>
    <p:sldId id="264" r:id="rId24"/>
  </p:sldIdLst>
  <p:sldSz cx="10058400" cy="77724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EA2"/>
    <a:srgbClr val="4495A2"/>
    <a:srgbClr val="92D050"/>
    <a:srgbClr val="F6F8F8"/>
    <a:srgbClr val="F7F7F7"/>
    <a:srgbClr val="F9FAF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3767" autoAdjust="0"/>
  </p:normalViewPr>
  <p:slideViewPr>
    <p:cSldViewPr snapToGrid="0">
      <p:cViewPr varScale="1">
        <p:scale>
          <a:sx n="76" d="100"/>
          <a:sy n="76" d="100"/>
        </p:scale>
        <p:origin x="1224" y="53"/>
      </p:cViewPr>
      <p:guideLst>
        <p:guide orient="horz" pos="2424"/>
        <p:guide pos="3168"/>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1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arde" userId="3962a38c-d5a7-400a-b92d-d052f26f7a77" providerId="ADAL" clId="{5AF417FE-2BCE-4AFF-BFB8-DEC06C10768C}"/>
    <pc:docChg chg="custSel modSld">
      <pc:chgData name="Lisa Warde" userId="3962a38c-d5a7-400a-b92d-d052f26f7a77" providerId="ADAL" clId="{5AF417FE-2BCE-4AFF-BFB8-DEC06C10768C}" dt="2023-09-22T16:48:31.430" v="257" actId="20577"/>
      <pc:docMkLst>
        <pc:docMk/>
      </pc:docMkLst>
      <pc:sldChg chg="modSp mod">
        <pc:chgData name="Lisa Warde" userId="3962a38c-d5a7-400a-b92d-d052f26f7a77" providerId="ADAL" clId="{5AF417FE-2BCE-4AFF-BFB8-DEC06C10768C}" dt="2023-09-22T13:04:34.835" v="222" actId="20577"/>
        <pc:sldMkLst>
          <pc:docMk/>
          <pc:sldMk cId="269060609" sldId="259"/>
        </pc:sldMkLst>
        <pc:spChg chg="mod">
          <ac:chgData name="Lisa Warde" userId="3962a38c-d5a7-400a-b92d-d052f26f7a77" providerId="ADAL" clId="{5AF417FE-2BCE-4AFF-BFB8-DEC06C10768C}" dt="2023-09-22T13:04:34.835" v="222" actId="20577"/>
          <ac:spMkLst>
            <pc:docMk/>
            <pc:sldMk cId="269060609" sldId="259"/>
            <ac:spMk id="33" creationId="{0B7B0B3C-64CB-A598-C526-3DD032F622FE}"/>
          </ac:spMkLst>
        </pc:spChg>
      </pc:sldChg>
      <pc:sldChg chg="modSp mod">
        <pc:chgData name="Lisa Warde" userId="3962a38c-d5a7-400a-b92d-d052f26f7a77" providerId="ADAL" clId="{5AF417FE-2BCE-4AFF-BFB8-DEC06C10768C}" dt="2023-09-22T16:48:31.430" v="257" actId="20577"/>
        <pc:sldMkLst>
          <pc:docMk/>
          <pc:sldMk cId="262796013" sldId="260"/>
        </pc:sldMkLst>
        <pc:spChg chg="mod">
          <ac:chgData name="Lisa Warde" userId="3962a38c-d5a7-400a-b92d-d052f26f7a77" providerId="ADAL" clId="{5AF417FE-2BCE-4AFF-BFB8-DEC06C10768C}" dt="2023-09-22T16:48:31.430" v="257" actId="20577"/>
          <ac:spMkLst>
            <pc:docMk/>
            <pc:sldMk cId="262796013" sldId="260"/>
            <ac:spMk id="35" creationId="{1D2D3D2D-70DF-B254-3A8B-82FB26725A1B}"/>
          </ac:spMkLst>
        </pc:spChg>
      </pc:sldChg>
      <pc:sldChg chg="modSp mod">
        <pc:chgData name="Lisa Warde" userId="3962a38c-d5a7-400a-b92d-d052f26f7a77" providerId="ADAL" clId="{5AF417FE-2BCE-4AFF-BFB8-DEC06C10768C}" dt="2023-09-22T16:48:11.535" v="256" actId="20577"/>
        <pc:sldMkLst>
          <pc:docMk/>
          <pc:sldMk cId="752853056" sldId="270"/>
        </pc:sldMkLst>
        <pc:spChg chg="mod">
          <ac:chgData name="Lisa Warde" userId="3962a38c-d5a7-400a-b92d-d052f26f7a77" providerId="ADAL" clId="{5AF417FE-2BCE-4AFF-BFB8-DEC06C10768C}" dt="2023-09-22T16:48:11.535" v="256" actId="20577"/>
          <ac:spMkLst>
            <pc:docMk/>
            <pc:sldMk cId="752853056" sldId="270"/>
            <ac:spMk id="33" creationId="{0B7B0B3C-64CB-A598-C526-3DD032F622F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C608A-B6C8-4EF5-8136-C52FDA3D9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12BFDF1D-F901-48DF-BBD2-C7492D753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E97C2B-FBB8-490D-939F-4D41A73B2F79}" type="datetime1">
              <a:rPr lang="en-GB" smtClean="0"/>
              <a:t>22/09/2023</a:t>
            </a:fld>
            <a:endParaRPr lang="en-GB"/>
          </a:p>
        </p:txBody>
      </p:sp>
      <p:sp>
        <p:nvSpPr>
          <p:cNvPr id="4" name="Footer Placeholder 3">
            <a:extLst>
              <a:ext uri="{FF2B5EF4-FFF2-40B4-BE49-F238E27FC236}">
                <a16:creationId xmlns:a16="http://schemas.microsoft.com/office/drawing/2014/main" id="{BD0E6B88-1078-466C-AFB7-0EC6B65C6B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B08C4248-6EF7-48F9-B1A9-078DCE776E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C55C8FA-3707-4084-ACFA-AC73DA3A3F74}" type="slidenum">
              <a:rPr lang="en-GB" smtClean="0"/>
              <a:t>‹#›</a:t>
            </a:fld>
            <a:endParaRPr lang="en-GB"/>
          </a:p>
        </p:txBody>
      </p:sp>
    </p:spTree>
    <p:extLst>
      <p:ext uri="{BB962C8B-B14F-4D97-AF65-F5344CB8AC3E}">
        <p14:creationId xmlns:p14="http://schemas.microsoft.com/office/powerpoint/2010/main" val="26192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3115DEF-3E6E-4AAC-9592-A92F361A6FF4}" type="datetime1">
              <a:rPr lang="en-GB" noProof="0" smtClean="0"/>
              <a:t>22/09/2023</a:t>
            </a:fld>
            <a:endParaRPr lang="en-GB" noProof="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129850-AB33-6744-AA56-376DC054667E}" type="slidenum">
              <a:rPr lang="en-GB" noProof="0" smtClean="0"/>
              <a:t>‹#›</a:t>
            </a:fld>
            <a:endParaRPr lang="en-GB" noProof="0"/>
          </a:p>
        </p:txBody>
      </p:sp>
    </p:spTree>
    <p:extLst>
      <p:ext uri="{BB962C8B-B14F-4D97-AF65-F5344CB8AC3E}">
        <p14:creationId xmlns:p14="http://schemas.microsoft.com/office/powerpoint/2010/main" val="10028543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a:t>
            </a:fld>
            <a:endParaRPr lang="en-GB"/>
          </a:p>
        </p:txBody>
      </p:sp>
    </p:spTree>
    <p:extLst>
      <p:ext uri="{BB962C8B-B14F-4D97-AF65-F5344CB8AC3E}">
        <p14:creationId xmlns:p14="http://schemas.microsoft.com/office/powerpoint/2010/main" val="2190900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10</a:t>
            </a:fld>
            <a:endParaRPr lang="en-GB"/>
          </a:p>
        </p:txBody>
      </p:sp>
    </p:spTree>
    <p:extLst>
      <p:ext uri="{BB962C8B-B14F-4D97-AF65-F5344CB8AC3E}">
        <p14:creationId xmlns:p14="http://schemas.microsoft.com/office/powerpoint/2010/main" val="419251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11</a:t>
            </a:fld>
            <a:endParaRPr lang="en-GB"/>
          </a:p>
        </p:txBody>
      </p:sp>
    </p:spTree>
    <p:extLst>
      <p:ext uri="{BB962C8B-B14F-4D97-AF65-F5344CB8AC3E}">
        <p14:creationId xmlns:p14="http://schemas.microsoft.com/office/powerpoint/2010/main" val="86336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12</a:t>
            </a:fld>
            <a:endParaRPr lang="en-GB"/>
          </a:p>
        </p:txBody>
      </p:sp>
    </p:spTree>
    <p:extLst>
      <p:ext uri="{BB962C8B-B14F-4D97-AF65-F5344CB8AC3E}">
        <p14:creationId xmlns:p14="http://schemas.microsoft.com/office/powerpoint/2010/main" val="390316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13</a:t>
            </a:fld>
            <a:endParaRPr lang="en-GB"/>
          </a:p>
        </p:txBody>
      </p:sp>
    </p:spTree>
    <p:extLst>
      <p:ext uri="{BB962C8B-B14F-4D97-AF65-F5344CB8AC3E}">
        <p14:creationId xmlns:p14="http://schemas.microsoft.com/office/powerpoint/2010/main" val="221191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14</a:t>
            </a:fld>
            <a:endParaRPr lang="en-GB"/>
          </a:p>
        </p:txBody>
      </p:sp>
    </p:spTree>
    <p:extLst>
      <p:ext uri="{BB962C8B-B14F-4D97-AF65-F5344CB8AC3E}">
        <p14:creationId xmlns:p14="http://schemas.microsoft.com/office/powerpoint/2010/main" val="11441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15</a:t>
            </a:fld>
            <a:endParaRPr lang="en-GB"/>
          </a:p>
        </p:txBody>
      </p:sp>
    </p:spTree>
    <p:extLst>
      <p:ext uri="{BB962C8B-B14F-4D97-AF65-F5344CB8AC3E}">
        <p14:creationId xmlns:p14="http://schemas.microsoft.com/office/powerpoint/2010/main" val="352919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16</a:t>
            </a:fld>
            <a:endParaRPr lang="en-GB"/>
          </a:p>
        </p:txBody>
      </p:sp>
    </p:spTree>
    <p:extLst>
      <p:ext uri="{BB962C8B-B14F-4D97-AF65-F5344CB8AC3E}">
        <p14:creationId xmlns:p14="http://schemas.microsoft.com/office/powerpoint/2010/main" val="398753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17</a:t>
            </a:fld>
            <a:endParaRPr lang="en-GB"/>
          </a:p>
        </p:txBody>
      </p:sp>
    </p:spTree>
    <p:extLst>
      <p:ext uri="{BB962C8B-B14F-4D97-AF65-F5344CB8AC3E}">
        <p14:creationId xmlns:p14="http://schemas.microsoft.com/office/powerpoint/2010/main" val="871612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18</a:t>
            </a:fld>
            <a:endParaRPr lang="en-GB"/>
          </a:p>
        </p:txBody>
      </p:sp>
    </p:spTree>
    <p:extLst>
      <p:ext uri="{BB962C8B-B14F-4D97-AF65-F5344CB8AC3E}">
        <p14:creationId xmlns:p14="http://schemas.microsoft.com/office/powerpoint/2010/main" val="408021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19</a:t>
            </a:fld>
            <a:endParaRPr lang="en-GB"/>
          </a:p>
        </p:txBody>
      </p:sp>
    </p:spTree>
    <p:extLst>
      <p:ext uri="{BB962C8B-B14F-4D97-AF65-F5344CB8AC3E}">
        <p14:creationId xmlns:p14="http://schemas.microsoft.com/office/powerpoint/2010/main" val="181214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2</a:t>
            </a:fld>
            <a:endParaRPr lang="en-GB"/>
          </a:p>
        </p:txBody>
      </p:sp>
    </p:spTree>
    <p:extLst>
      <p:ext uri="{BB962C8B-B14F-4D97-AF65-F5344CB8AC3E}">
        <p14:creationId xmlns:p14="http://schemas.microsoft.com/office/powerpoint/2010/main" val="2869224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20</a:t>
            </a:fld>
            <a:endParaRPr lang="en-GB"/>
          </a:p>
        </p:txBody>
      </p:sp>
    </p:spTree>
    <p:extLst>
      <p:ext uri="{BB962C8B-B14F-4D97-AF65-F5344CB8AC3E}">
        <p14:creationId xmlns:p14="http://schemas.microsoft.com/office/powerpoint/2010/main" val="153919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3</a:t>
            </a:fld>
            <a:endParaRPr lang="en-GB"/>
          </a:p>
        </p:txBody>
      </p:sp>
    </p:spTree>
    <p:extLst>
      <p:ext uri="{BB962C8B-B14F-4D97-AF65-F5344CB8AC3E}">
        <p14:creationId xmlns:p14="http://schemas.microsoft.com/office/powerpoint/2010/main" val="392746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4</a:t>
            </a:fld>
            <a:endParaRPr lang="en-GB"/>
          </a:p>
        </p:txBody>
      </p:sp>
    </p:spTree>
    <p:extLst>
      <p:ext uri="{BB962C8B-B14F-4D97-AF65-F5344CB8AC3E}">
        <p14:creationId xmlns:p14="http://schemas.microsoft.com/office/powerpoint/2010/main" val="20881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5</a:t>
            </a:fld>
            <a:endParaRPr lang="en-GB"/>
          </a:p>
        </p:txBody>
      </p:sp>
    </p:spTree>
    <p:extLst>
      <p:ext uri="{BB962C8B-B14F-4D97-AF65-F5344CB8AC3E}">
        <p14:creationId xmlns:p14="http://schemas.microsoft.com/office/powerpoint/2010/main" val="166459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6</a:t>
            </a:fld>
            <a:endParaRPr lang="en-GB"/>
          </a:p>
        </p:txBody>
      </p:sp>
    </p:spTree>
    <p:extLst>
      <p:ext uri="{BB962C8B-B14F-4D97-AF65-F5344CB8AC3E}">
        <p14:creationId xmlns:p14="http://schemas.microsoft.com/office/powerpoint/2010/main" val="297189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7</a:t>
            </a:fld>
            <a:endParaRPr lang="en-GB"/>
          </a:p>
        </p:txBody>
      </p:sp>
    </p:spTree>
    <p:extLst>
      <p:ext uri="{BB962C8B-B14F-4D97-AF65-F5344CB8AC3E}">
        <p14:creationId xmlns:p14="http://schemas.microsoft.com/office/powerpoint/2010/main" val="58570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8</a:t>
            </a:fld>
            <a:endParaRPr lang="en-GB"/>
          </a:p>
        </p:txBody>
      </p:sp>
    </p:spTree>
    <p:extLst>
      <p:ext uri="{BB962C8B-B14F-4D97-AF65-F5344CB8AC3E}">
        <p14:creationId xmlns:p14="http://schemas.microsoft.com/office/powerpoint/2010/main" val="58135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9</a:t>
            </a:fld>
            <a:endParaRPr lang="en-GB"/>
          </a:p>
        </p:txBody>
      </p:sp>
    </p:spTree>
    <p:extLst>
      <p:ext uri="{BB962C8B-B14F-4D97-AF65-F5344CB8AC3E}">
        <p14:creationId xmlns:p14="http://schemas.microsoft.com/office/powerpoint/2010/main" val="2589105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b="132"/>
          <a:stretch/>
        </p:blipFill>
        <p:spPr>
          <a:xfrm>
            <a:off x="7785607" y="0"/>
            <a:ext cx="2261363" cy="7772400"/>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rotWithShape="1">
          <a:blip r:embed="rId2">
            <a:extLst>
              <a:ext uri="{96DAC541-7B7A-43D3-8B79-37D633B846F1}">
                <asvg:svgBlip xmlns:asvg="http://schemas.microsoft.com/office/drawing/2016/SVG/main" r:embed="rId4"/>
              </a:ext>
            </a:extLst>
          </a:blip>
          <a:srcRect b="132"/>
          <a:stretch/>
        </p:blipFill>
        <p:spPr>
          <a:xfrm>
            <a:off x="0" y="0"/>
            <a:ext cx="7782624" cy="7772400"/>
          </a:xfrm>
          <a:prstGeom prst="rect">
            <a:avLst/>
          </a:prstGeom>
        </p:spPr>
      </p:pic>
      <p:pic>
        <p:nvPicPr>
          <p:cNvPr id="22" name="Graphic 21">
            <a:extLst>
              <a:ext uri="{FF2B5EF4-FFF2-40B4-BE49-F238E27FC236}">
                <a16:creationId xmlns:a16="http://schemas.microsoft.com/office/drawing/2014/main" id="{D93A7D09-C291-C144-9EE2-AB9CE2CE13D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7" name="Text Placeholder 43">
            <a:extLst>
              <a:ext uri="{FF2B5EF4-FFF2-40B4-BE49-F238E27FC236}">
                <a16:creationId xmlns:a16="http://schemas.microsoft.com/office/drawing/2014/main" id="{B21C58E1-BA78-4EC8-9968-2C835FECDF22}"/>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8" name="Text Placeholder 46">
            <a:extLst>
              <a:ext uri="{FF2B5EF4-FFF2-40B4-BE49-F238E27FC236}">
                <a16:creationId xmlns:a16="http://schemas.microsoft.com/office/drawing/2014/main" id="{52A2AEE2-D4F9-48B6-B14A-C9DE1225631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9" name="Text Placeholder 48">
            <a:extLst>
              <a:ext uri="{FF2B5EF4-FFF2-40B4-BE49-F238E27FC236}">
                <a16:creationId xmlns:a16="http://schemas.microsoft.com/office/drawing/2014/main" id="{C10A94CA-5833-458D-AE2E-C717F8AA9AB1}"/>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0" name="Text Placeholder 43">
            <a:extLst>
              <a:ext uri="{FF2B5EF4-FFF2-40B4-BE49-F238E27FC236}">
                <a16:creationId xmlns:a16="http://schemas.microsoft.com/office/drawing/2014/main" id="{E1EDE5A3-D6E9-4001-9B08-A782D5F6BAA8}"/>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1" name="Text Placeholder 46">
            <a:extLst>
              <a:ext uri="{FF2B5EF4-FFF2-40B4-BE49-F238E27FC236}">
                <a16:creationId xmlns:a16="http://schemas.microsoft.com/office/drawing/2014/main" id="{B1F6CE35-FB4F-4E9F-9DB0-6B8CB3308E02}"/>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2" name="Text Placeholder 48">
            <a:extLst>
              <a:ext uri="{FF2B5EF4-FFF2-40B4-BE49-F238E27FC236}">
                <a16:creationId xmlns:a16="http://schemas.microsoft.com/office/drawing/2014/main" id="{3DF68FA1-DB42-4632-A294-2B61695877A6}"/>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3" name="Text Placeholder 43">
            <a:extLst>
              <a:ext uri="{FF2B5EF4-FFF2-40B4-BE49-F238E27FC236}">
                <a16:creationId xmlns:a16="http://schemas.microsoft.com/office/drawing/2014/main" id="{8992670D-0E8A-459E-AB3C-CECF872C876E}"/>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4" name="Text Placeholder 46">
            <a:extLst>
              <a:ext uri="{FF2B5EF4-FFF2-40B4-BE49-F238E27FC236}">
                <a16:creationId xmlns:a16="http://schemas.microsoft.com/office/drawing/2014/main" id="{67BC2D66-A275-4759-889E-5CF7A595C443}"/>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5" name="Text Placeholder 48">
            <a:extLst>
              <a:ext uri="{FF2B5EF4-FFF2-40B4-BE49-F238E27FC236}">
                <a16:creationId xmlns:a16="http://schemas.microsoft.com/office/drawing/2014/main" id="{993211C7-29FE-4260-BD5A-3E90611E09F4}"/>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6" name="Text Placeholder 43">
            <a:extLst>
              <a:ext uri="{FF2B5EF4-FFF2-40B4-BE49-F238E27FC236}">
                <a16:creationId xmlns:a16="http://schemas.microsoft.com/office/drawing/2014/main" id="{8D547B2F-CDFA-4DEA-9D18-419D974DE2EC}"/>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7" name="Text Placeholder 46">
            <a:extLst>
              <a:ext uri="{FF2B5EF4-FFF2-40B4-BE49-F238E27FC236}">
                <a16:creationId xmlns:a16="http://schemas.microsoft.com/office/drawing/2014/main" id="{71BA586F-FF53-470F-8217-3639D4149697}"/>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8" name="Text Placeholder 48">
            <a:extLst>
              <a:ext uri="{FF2B5EF4-FFF2-40B4-BE49-F238E27FC236}">
                <a16:creationId xmlns:a16="http://schemas.microsoft.com/office/drawing/2014/main" id="{1BC52200-FA40-4904-AD74-B8AB18B9ABDB}"/>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9" name="Text Placeholder 43">
            <a:extLst>
              <a:ext uri="{FF2B5EF4-FFF2-40B4-BE49-F238E27FC236}">
                <a16:creationId xmlns:a16="http://schemas.microsoft.com/office/drawing/2014/main" id="{B4C92ECE-3205-4203-AE67-8932E5EC6A38}"/>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20" name="Text Placeholder 46">
            <a:extLst>
              <a:ext uri="{FF2B5EF4-FFF2-40B4-BE49-F238E27FC236}">
                <a16:creationId xmlns:a16="http://schemas.microsoft.com/office/drawing/2014/main" id="{BD4495C0-57D5-4343-BC38-DE730C83B63C}"/>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21" name="Text Placeholder 48">
            <a:extLst>
              <a:ext uri="{FF2B5EF4-FFF2-40B4-BE49-F238E27FC236}">
                <a16:creationId xmlns:a16="http://schemas.microsoft.com/office/drawing/2014/main" id="{A310FDAD-0857-4044-9C7F-5E95A854CF8E}"/>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 name="Text Placeholder 39">
            <a:extLst>
              <a:ext uri="{FF2B5EF4-FFF2-40B4-BE49-F238E27FC236}">
                <a16:creationId xmlns:a16="http://schemas.microsoft.com/office/drawing/2014/main" id="{D6307EC6-8E4B-4709-AABB-AC92AB97595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accent4"/>
                </a:solidFill>
              </a:defRPr>
            </a:lvl1pPr>
          </a:lstStyle>
          <a:p>
            <a:pPr lvl="0" rtl="0"/>
            <a:r>
              <a:rPr lang="en-US" noProof="0"/>
              <a:t>Click to edit Master text styles</a:t>
            </a:r>
          </a:p>
        </p:txBody>
      </p:sp>
      <p:sp>
        <p:nvSpPr>
          <p:cNvPr id="2" name="Title 1">
            <a:extLst>
              <a:ext uri="{FF2B5EF4-FFF2-40B4-BE49-F238E27FC236}">
                <a16:creationId xmlns:a16="http://schemas.microsoft.com/office/drawing/2014/main" id="{31DDC226-A842-46AC-AEA0-9613779FF007}"/>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accent4"/>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983554546"/>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a:stretch/>
        </p:blipFill>
        <p:spPr>
          <a:xfrm>
            <a:off x="7785607" y="-10224"/>
            <a:ext cx="2261363" cy="7782624"/>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0" y="0"/>
            <a:ext cx="7782624" cy="7782624"/>
          </a:xfrm>
          <a:prstGeom prst="rect">
            <a:avLst/>
          </a:prstGeom>
        </p:spPr>
      </p:pic>
      <p:sp>
        <p:nvSpPr>
          <p:cNvPr id="44" name="Text Placeholder 43">
            <a:extLst>
              <a:ext uri="{FF2B5EF4-FFF2-40B4-BE49-F238E27FC236}">
                <a16:creationId xmlns:a16="http://schemas.microsoft.com/office/drawing/2014/main" id="{08AD442F-F001-4099-B036-C4A4456A71A4}"/>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47" name="Text Placeholder 46">
            <a:extLst>
              <a:ext uri="{FF2B5EF4-FFF2-40B4-BE49-F238E27FC236}">
                <a16:creationId xmlns:a16="http://schemas.microsoft.com/office/drawing/2014/main" id="{CB4DE845-5640-4C82-843D-307D1A1367F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49" name="Text Placeholder 48">
            <a:extLst>
              <a:ext uri="{FF2B5EF4-FFF2-40B4-BE49-F238E27FC236}">
                <a16:creationId xmlns:a16="http://schemas.microsoft.com/office/drawing/2014/main" id="{DB8B0D9D-8366-48EA-964E-D1D4440EF852}"/>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6" name="Text Placeholder 43">
            <a:extLst>
              <a:ext uri="{FF2B5EF4-FFF2-40B4-BE49-F238E27FC236}">
                <a16:creationId xmlns:a16="http://schemas.microsoft.com/office/drawing/2014/main" id="{63F8D232-CBB4-4424-A2EB-F965341045A6}"/>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57" name="Text Placeholder 46">
            <a:extLst>
              <a:ext uri="{FF2B5EF4-FFF2-40B4-BE49-F238E27FC236}">
                <a16:creationId xmlns:a16="http://schemas.microsoft.com/office/drawing/2014/main" id="{118EB052-2F43-49C0-9F7A-9838BF4A0AC0}"/>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58" name="Text Placeholder 48">
            <a:extLst>
              <a:ext uri="{FF2B5EF4-FFF2-40B4-BE49-F238E27FC236}">
                <a16:creationId xmlns:a16="http://schemas.microsoft.com/office/drawing/2014/main" id="{F342DF95-1180-4736-96DC-2F82933CF0E2}"/>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9" name="Text Placeholder 43">
            <a:extLst>
              <a:ext uri="{FF2B5EF4-FFF2-40B4-BE49-F238E27FC236}">
                <a16:creationId xmlns:a16="http://schemas.microsoft.com/office/drawing/2014/main" id="{89E42A06-6B45-4DA8-ACB9-80A6DCB26B0F}"/>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0" name="Text Placeholder 46">
            <a:extLst>
              <a:ext uri="{FF2B5EF4-FFF2-40B4-BE49-F238E27FC236}">
                <a16:creationId xmlns:a16="http://schemas.microsoft.com/office/drawing/2014/main" id="{D68409DA-2B5D-42D4-8D5B-1FFA7A475060}"/>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1" name="Text Placeholder 48">
            <a:extLst>
              <a:ext uri="{FF2B5EF4-FFF2-40B4-BE49-F238E27FC236}">
                <a16:creationId xmlns:a16="http://schemas.microsoft.com/office/drawing/2014/main" id="{4F744FFD-46B3-4F58-B792-62FE74AEA44A}"/>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2" name="Text Placeholder 43">
            <a:extLst>
              <a:ext uri="{FF2B5EF4-FFF2-40B4-BE49-F238E27FC236}">
                <a16:creationId xmlns:a16="http://schemas.microsoft.com/office/drawing/2014/main" id="{ECD30AA6-6799-4574-A07B-D3874C6FEB80}"/>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3" name="Text Placeholder 46">
            <a:extLst>
              <a:ext uri="{FF2B5EF4-FFF2-40B4-BE49-F238E27FC236}">
                <a16:creationId xmlns:a16="http://schemas.microsoft.com/office/drawing/2014/main" id="{793AB210-5E06-470D-8665-E5F85238D44D}"/>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4" name="Text Placeholder 48">
            <a:extLst>
              <a:ext uri="{FF2B5EF4-FFF2-40B4-BE49-F238E27FC236}">
                <a16:creationId xmlns:a16="http://schemas.microsoft.com/office/drawing/2014/main" id="{9481CC62-9A00-4DF8-818D-A1196A6BD96D}"/>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5" name="Text Placeholder 43">
            <a:extLst>
              <a:ext uri="{FF2B5EF4-FFF2-40B4-BE49-F238E27FC236}">
                <a16:creationId xmlns:a16="http://schemas.microsoft.com/office/drawing/2014/main" id="{4F86B3AA-5966-4B87-BC76-A3BA5A0479B3}"/>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6" name="Text Placeholder 46">
            <a:extLst>
              <a:ext uri="{FF2B5EF4-FFF2-40B4-BE49-F238E27FC236}">
                <a16:creationId xmlns:a16="http://schemas.microsoft.com/office/drawing/2014/main" id="{562FE67E-C98C-463C-9C9E-138D5BD1FC38}"/>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7" name="Text Placeholder 48">
            <a:extLst>
              <a:ext uri="{FF2B5EF4-FFF2-40B4-BE49-F238E27FC236}">
                <a16:creationId xmlns:a16="http://schemas.microsoft.com/office/drawing/2014/main" id="{7791D4A2-98D8-4A8D-B3B5-48D680A64688}"/>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pic>
        <p:nvPicPr>
          <p:cNvPr id="22" name="Graphic 21">
            <a:extLst>
              <a:ext uri="{FF2B5EF4-FFF2-40B4-BE49-F238E27FC236}">
                <a16:creationId xmlns:a16="http://schemas.microsoft.com/office/drawing/2014/main" id="{C4B8E788-AA33-A84B-9300-6C4E9F69E8E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40" name="Text Placeholder 39">
            <a:extLst>
              <a:ext uri="{FF2B5EF4-FFF2-40B4-BE49-F238E27FC236}">
                <a16:creationId xmlns:a16="http://schemas.microsoft.com/office/drawing/2014/main" id="{4450F75A-C755-4D9F-88A0-1C5C4A96D88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bg1"/>
                </a:solidFill>
              </a:defRPr>
            </a:lvl1pPr>
          </a:lstStyle>
          <a:p>
            <a:pPr lvl="0" rtl="0"/>
            <a:r>
              <a:rPr lang="en-US" noProof="0"/>
              <a:t>Click to edit Master text styles</a:t>
            </a:r>
          </a:p>
        </p:txBody>
      </p:sp>
      <p:sp>
        <p:nvSpPr>
          <p:cNvPr id="23" name="Title 1">
            <a:extLst>
              <a:ext uri="{FF2B5EF4-FFF2-40B4-BE49-F238E27FC236}">
                <a16:creationId xmlns:a16="http://schemas.microsoft.com/office/drawing/2014/main" id="{0BC5E549-2974-44AE-9F99-10523EC488AA}"/>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bg1"/>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3775655351"/>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rtl="0"/>
            <a:fld id="{ACD54980-76BE-4F15-9935-2BFF69582D5E}" type="datetime1">
              <a:rPr lang="en-GB" noProof="0" smtClean="0"/>
              <a:t>22/09/2023</a:t>
            </a:fld>
            <a:endParaRPr lang="en-GB" noProof="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rtl="0"/>
            <a:endParaRPr lang="en-GB" noProof="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rtl="0"/>
            <a:fld id="{775F3F6B-B4FF-4010-ACCC-F66F915546A2}" type="slidenum">
              <a:rPr lang="en-GB" noProof="0" smtClean="0"/>
              <a:t>‹#›</a:t>
            </a:fld>
            <a:endParaRPr lang="en-GB" noProof="0"/>
          </a:p>
        </p:txBody>
      </p:sp>
    </p:spTree>
    <p:extLst>
      <p:ext uri="{BB962C8B-B14F-4D97-AF65-F5344CB8AC3E}">
        <p14:creationId xmlns:p14="http://schemas.microsoft.com/office/powerpoint/2010/main" val="657119329"/>
      </p:ext>
    </p:extLst>
  </p:cSld>
  <p:clrMap bg1="lt1" tx1="dk1" bg2="lt2" tx2="dk2" accent1="accent1" accent2="accent2" accent3="accent3" accent4="accent4" accent5="accent5" accent6="accent6" hlink="hlink" folHlink="folHlink"/>
  <p:sldLayoutIdLst>
    <p:sldLayoutId id="2147483671" r:id="rId1"/>
    <p:sldLayoutId id="2147483672" r:id="rId2"/>
  </p:sldLayoutIdLst>
  <p:hf sldNum="0"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hyperlink" Target="https://www.littlewandlelettersandsounds.org.uk/resources/for-paren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03630F6-0A49-41CA-9C9C-D02205EA9F0A}"/>
              </a:ext>
            </a:extLst>
          </p:cNvPr>
          <p:cNvSpPr>
            <a:spLocks noGrp="1"/>
          </p:cNvSpPr>
          <p:nvPr>
            <p:ph type="body" sz="quarter" idx="24"/>
          </p:nvPr>
        </p:nvSpPr>
        <p:spPr>
          <a:xfrm>
            <a:off x="8107401" y="4171165"/>
            <a:ext cx="1720850" cy="338554"/>
          </a:xfrm>
        </p:spPr>
        <p:txBody>
          <a:bodyPr rtlCol="0"/>
          <a:lstStyle/>
          <a:p>
            <a:r>
              <a:rPr lang="en-GB"/>
              <a:t>Friday</a:t>
            </a:r>
          </a:p>
        </p:txBody>
      </p:sp>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St Nicholas Church School</a:t>
            </a:r>
          </a:p>
        </p:txBody>
      </p:sp>
      <p:sp>
        <p:nvSpPr>
          <p:cNvPr id="32" name="TextBox 31">
            <a:extLst>
              <a:ext uri="{FF2B5EF4-FFF2-40B4-BE49-F238E27FC236}">
                <a16:creationId xmlns:a16="http://schemas.microsoft.com/office/drawing/2014/main" id="{85ACF581-D2B6-6D93-3329-C4FDB64382C8}"/>
              </a:ext>
            </a:extLst>
          </p:cNvPr>
          <p:cNvSpPr txBox="1"/>
          <p:nvPr/>
        </p:nvSpPr>
        <p:spPr>
          <a:xfrm>
            <a:off x="446730" y="3186529"/>
            <a:ext cx="9303270" cy="1938992"/>
          </a:xfrm>
          <a:prstGeom prst="rect">
            <a:avLst/>
          </a:prstGeom>
          <a:solidFill>
            <a:schemeClr val="bg1"/>
          </a:solidFill>
          <a:ln w="76200">
            <a:solidFill>
              <a:srgbClr val="92D050"/>
            </a:solidFill>
          </a:ln>
        </p:spPr>
        <p:txBody>
          <a:bodyPr wrap="square" lIns="91440" tIns="45720" rIns="91440" bIns="45720" rtlCol="0" anchor="t">
            <a:spAutoFit/>
          </a:bodyPr>
          <a:lstStyle/>
          <a:p>
            <a:pPr algn="ctr"/>
            <a:r>
              <a:rPr lang="en-GB" sz="6600" dirty="0">
                <a:latin typeface="Calibri" panose="020F0502020204030204" pitchFamily="34" charset="0"/>
                <a:cs typeface="Calibri" panose="020F0502020204030204" pitchFamily="34" charset="0"/>
              </a:rPr>
              <a:t>Welcome Meeting</a:t>
            </a:r>
          </a:p>
          <a:p>
            <a:pPr algn="ctr"/>
            <a:r>
              <a:rPr lang="en-GB" sz="5400" dirty="0">
                <a:latin typeface="Calibri"/>
                <a:cs typeface="Calibri"/>
              </a:rPr>
              <a:t>Cam Class</a:t>
            </a:r>
          </a:p>
        </p:txBody>
      </p:sp>
    </p:spTree>
    <p:extLst>
      <p:ext uri="{BB962C8B-B14F-4D97-AF65-F5344CB8AC3E}">
        <p14:creationId xmlns:p14="http://schemas.microsoft.com/office/powerpoint/2010/main" val="153547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Writing</a:t>
            </a:r>
          </a:p>
        </p:txBody>
      </p:sp>
      <p:sp>
        <p:nvSpPr>
          <p:cNvPr id="33" name="TextBox 32">
            <a:extLst>
              <a:ext uri="{FF2B5EF4-FFF2-40B4-BE49-F238E27FC236}">
                <a16:creationId xmlns:a16="http://schemas.microsoft.com/office/drawing/2014/main" id="{0B7B0B3C-64CB-A598-C526-3DD032F622FE}"/>
              </a:ext>
            </a:extLst>
          </p:cNvPr>
          <p:cNvSpPr txBox="1"/>
          <p:nvPr/>
        </p:nvSpPr>
        <p:spPr>
          <a:xfrm>
            <a:off x="353342" y="4293053"/>
            <a:ext cx="9351715" cy="2585323"/>
          </a:xfrm>
          <a:prstGeom prst="rect">
            <a:avLst/>
          </a:prstGeom>
          <a:solidFill>
            <a:schemeClr val="bg1"/>
          </a:solidFill>
          <a:ln w="76200">
            <a:solidFill>
              <a:srgbClr val="4495A2"/>
            </a:solidFill>
          </a:ln>
        </p:spPr>
        <p:txBody>
          <a:bodyPr wrap="square" rtlCol="0">
            <a:spAutoFit/>
          </a:bodyPr>
          <a:lstStyle/>
          <a:p>
            <a:pPr eaLnBrk="1" hangingPunct="1">
              <a:defRPr/>
            </a:pPr>
            <a:r>
              <a:rPr lang="en-GB" sz="1800" dirty="0">
                <a:solidFill>
                  <a:prstClr val="black"/>
                </a:solidFill>
                <a:latin typeface="Calibri" panose="020F0502020204030204" pitchFamily="34" charset="0"/>
                <a:cs typeface="Calibri" panose="020F0502020204030204" pitchFamily="34" charset="0"/>
              </a:rPr>
              <a:t>Practise the letter formation that we are using in school, saying the phrase to remember it.</a:t>
            </a:r>
          </a:p>
          <a:p>
            <a:pPr marL="285750" indent="-285750" eaLnBrk="1" hangingPunct="1">
              <a:buFont typeface="Arial" panose="020B0604020202020204" pitchFamily="34" charset="0"/>
              <a:buChar char="•"/>
              <a:defRPr/>
            </a:pPr>
            <a:endParaRPr lang="en-GB" sz="1800" dirty="0">
              <a:solidFill>
                <a:prstClr val="black"/>
              </a:solidFill>
              <a:latin typeface="Calibri" panose="020F0502020204030204" pitchFamily="34" charset="0"/>
              <a:cs typeface="Calibri" panose="020F0502020204030204" pitchFamily="34" charset="0"/>
            </a:endParaRPr>
          </a:p>
          <a:p>
            <a:pPr eaLnBrk="1" hangingPunct="1">
              <a:defRPr/>
            </a:pPr>
            <a:r>
              <a:rPr lang="en-GB" sz="1800" dirty="0">
                <a:solidFill>
                  <a:prstClr val="black"/>
                </a:solidFill>
                <a:latin typeface="Calibri" panose="020F0502020204030204" pitchFamily="34" charset="0"/>
                <a:cs typeface="Calibri" panose="020F0502020204030204" pitchFamily="34" charset="0"/>
              </a:rPr>
              <a:t>Writing is a complex process, involving physical skills, hearing the sounds and finding the correct grapheme/letter to match</a:t>
            </a:r>
          </a:p>
          <a:p>
            <a:pPr marL="285750" indent="-285750" eaLnBrk="1" hangingPunct="1">
              <a:buFont typeface="Arial" panose="020B0604020202020204" pitchFamily="34" charset="0"/>
              <a:buChar char="•"/>
              <a:defRPr/>
            </a:pPr>
            <a:endParaRPr lang="en-GB" sz="1800" dirty="0">
              <a:solidFill>
                <a:prstClr val="black"/>
              </a:solidFill>
              <a:latin typeface="Calibri" panose="020F0502020204030204" pitchFamily="34" charset="0"/>
              <a:cs typeface="Calibri" panose="020F0502020204030204" pitchFamily="34" charset="0"/>
            </a:endParaRPr>
          </a:p>
          <a:p>
            <a:pPr eaLnBrk="1" hangingPunct="1">
              <a:defRPr/>
            </a:pPr>
            <a:r>
              <a:rPr lang="en-GB" sz="1800" dirty="0">
                <a:solidFill>
                  <a:prstClr val="black"/>
                </a:solidFill>
                <a:latin typeface="Calibri" panose="020F0502020204030204" pitchFamily="34" charset="0"/>
                <a:cs typeface="Calibri" panose="020F0502020204030204" pitchFamily="34" charset="0"/>
              </a:rPr>
              <a:t>Encourage this skill by asking what sounds can be heard in words, for </a:t>
            </a:r>
            <a:r>
              <a:rPr lang="en-GB" sz="1800" dirty="0" err="1">
                <a:solidFill>
                  <a:prstClr val="black"/>
                </a:solidFill>
                <a:latin typeface="Calibri" panose="020F0502020204030204" pitchFamily="34" charset="0"/>
                <a:cs typeface="Calibri" panose="020F0502020204030204" pitchFamily="34" charset="0"/>
              </a:rPr>
              <a:t>e.g</a:t>
            </a:r>
            <a:r>
              <a:rPr lang="en-GB" sz="1800" dirty="0">
                <a:solidFill>
                  <a:prstClr val="black"/>
                </a:solidFill>
                <a:latin typeface="Calibri" panose="020F0502020204030204" pitchFamily="34" charset="0"/>
                <a:cs typeface="Calibri" panose="020F0502020204030204" pitchFamily="34" charset="0"/>
              </a:rPr>
              <a:t>  n-u-t, t-</a:t>
            </a:r>
            <a:r>
              <a:rPr lang="en-GB" sz="1800" dirty="0" err="1">
                <a:solidFill>
                  <a:prstClr val="black"/>
                </a:solidFill>
                <a:latin typeface="Calibri" panose="020F0502020204030204" pitchFamily="34" charset="0"/>
                <a:cs typeface="Calibri" panose="020F0502020204030204" pitchFamily="34" charset="0"/>
              </a:rPr>
              <a:t>i</a:t>
            </a:r>
            <a:r>
              <a:rPr lang="en-GB" sz="1800" dirty="0">
                <a:solidFill>
                  <a:prstClr val="black"/>
                </a:solidFill>
                <a:latin typeface="Calibri" panose="020F0502020204030204" pitchFamily="34" charset="0"/>
                <a:cs typeface="Calibri" panose="020F0502020204030204" pitchFamily="34" charset="0"/>
              </a:rPr>
              <a:t>-n, c-a-t</a:t>
            </a:r>
          </a:p>
          <a:p>
            <a:pPr eaLnBrk="1" hangingPunct="1">
              <a:defRPr/>
            </a:pPr>
            <a:endParaRPr lang="en-GB" sz="1800" dirty="0">
              <a:solidFill>
                <a:prstClr val="black"/>
              </a:solidFill>
              <a:latin typeface="Calibri" panose="020F0502020204030204" pitchFamily="34" charset="0"/>
              <a:cs typeface="Calibri" panose="020F0502020204030204" pitchFamily="34" charset="0"/>
            </a:endParaRPr>
          </a:p>
          <a:p>
            <a:pPr eaLnBrk="1" hangingPunct="1">
              <a:defRPr/>
            </a:pPr>
            <a:r>
              <a:rPr lang="en-GB" sz="1800" dirty="0">
                <a:solidFill>
                  <a:prstClr val="black"/>
                </a:solidFill>
                <a:latin typeface="Calibri" panose="020F0502020204030204" pitchFamily="34" charset="0"/>
                <a:cs typeface="Calibri" panose="020F0502020204030204" pitchFamily="34" charset="0"/>
              </a:rPr>
              <a:t>Practise name writing regularly and remember to use lower case letters</a:t>
            </a: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5" name="Picture 4">
            <a:extLst>
              <a:ext uri="{FF2B5EF4-FFF2-40B4-BE49-F238E27FC236}">
                <a16:creationId xmlns:a16="http://schemas.microsoft.com/office/drawing/2014/main" id="{3A6465C1-A6B4-4C9D-718C-FE96A51AEB80}"/>
              </a:ext>
            </a:extLst>
          </p:cNvPr>
          <p:cNvPicPr>
            <a:picLocks noChangeAspect="1"/>
          </p:cNvPicPr>
          <p:nvPr/>
        </p:nvPicPr>
        <p:blipFill>
          <a:blip r:embed="rId5"/>
          <a:stretch>
            <a:fillRect/>
          </a:stretch>
        </p:blipFill>
        <p:spPr>
          <a:xfrm>
            <a:off x="1708678" y="2033658"/>
            <a:ext cx="1066892" cy="707197"/>
          </a:xfrm>
          <a:prstGeom prst="rect">
            <a:avLst/>
          </a:prstGeom>
        </p:spPr>
      </p:pic>
      <p:pic>
        <p:nvPicPr>
          <p:cNvPr id="6" name="Picture 5">
            <a:extLst>
              <a:ext uri="{FF2B5EF4-FFF2-40B4-BE49-F238E27FC236}">
                <a16:creationId xmlns:a16="http://schemas.microsoft.com/office/drawing/2014/main" id="{866011E3-9207-4A8D-598F-D94CD8E684C7}"/>
              </a:ext>
            </a:extLst>
          </p:cNvPr>
          <p:cNvPicPr>
            <a:picLocks noChangeAspect="1"/>
          </p:cNvPicPr>
          <p:nvPr/>
        </p:nvPicPr>
        <p:blipFill>
          <a:blip r:embed="rId6"/>
          <a:stretch>
            <a:fillRect/>
          </a:stretch>
        </p:blipFill>
        <p:spPr>
          <a:xfrm>
            <a:off x="7124320" y="2021466"/>
            <a:ext cx="1225402" cy="731583"/>
          </a:xfrm>
          <a:prstGeom prst="rect">
            <a:avLst/>
          </a:prstGeom>
        </p:spPr>
      </p:pic>
      <p:pic>
        <p:nvPicPr>
          <p:cNvPr id="7" name="Picture 6">
            <a:extLst>
              <a:ext uri="{FF2B5EF4-FFF2-40B4-BE49-F238E27FC236}">
                <a16:creationId xmlns:a16="http://schemas.microsoft.com/office/drawing/2014/main" id="{76A0B759-2BAD-310E-6D54-97BB3539E164}"/>
              </a:ext>
            </a:extLst>
          </p:cNvPr>
          <p:cNvPicPr>
            <a:picLocks noChangeAspect="1"/>
          </p:cNvPicPr>
          <p:nvPr/>
        </p:nvPicPr>
        <p:blipFill>
          <a:blip r:embed="rId7"/>
          <a:stretch>
            <a:fillRect/>
          </a:stretch>
        </p:blipFill>
        <p:spPr>
          <a:xfrm>
            <a:off x="4043538" y="1361346"/>
            <a:ext cx="1971322" cy="2759017"/>
          </a:xfrm>
          <a:prstGeom prst="rect">
            <a:avLst/>
          </a:prstGeom>
        </p:spPr>
      </p:pic>
    </p:spTree>
    <p:extLst>
      <p:ext uri="{BB962C8B-B14F-4D97-AF65-F5344CB8AC3E}">
        <p14:creationId xmlns:p14="http://schemas.microsoft.com/office/powerpoint/2010/main" val="392199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Support for parents and carers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3147536"/>
            <a:ext cx="9351715" cy="1477328"/>
          </a:xfrm>
          <a:prstGeom prst="rect">
            <a:avLst/>
          </a:prstGeom>
          <a:solidFill>
            <a:schemeClr val="bg1"/>
          </a:solidFill>
          <a:ln w="76200">
            <a:solidFill>
              <a:srgbClr val="4495A2"/>
            </a:solidFill>
          </a:ln>
        </p:spPr>
        <p:txBody>
          <a:bodyPr wrap="square" rtlCol="0">
            <a:spAutoFit/>
          </a:bodyPr>
          <a:lstStyle/>
          <a:p>
            <a:pPr>
              <a:spcBef>
                <a:spcPct val="0"/>
              </a:spcBef>
              <a:buFontTx/>
              <a:buNone/>
            </a:pPr>
            <a:r>
              <a:rPr lang="en-GB" altLang="en-US" sz="1800" dirty="0">
                <a:latin typeface="Calibri" panose="020F0502020204030204" pitchFamily="34" charset="0"/>
                <a:cs typeface="Calibri" panose="020F0502020204030204" pitchFamily="34" charset="0"/>
              </a:rPr>
              <a:t>You can find out lots of information by visiting the Little Wandle Website</a:t>
            </a:r>
          </a:p>
          <a:p>
            <a:pPr>
              <a:spcBef>
                <a:spcPct val="0"/>
              </a:spcBef>
              <a:buFontTx/>
              <a:buNone/>
            </a:pPr>
            <a:r>
              <a:rPr lang="en-GB" altLang="en-US" sz="1800" dirty="0">
                <a:latin typeface="Calibri" panose="020F0502020204030204" pitchFamily="34" charset="0"/>
                <a:cs typeface="Calibri" panose="020F0502020204030204" pitchFamily="34" charset="0"/>
              </a:rPr>
              <a:t>There are videos that you can watch for guidance and documents that you can download to help with pronunciation and formation</a:t>
            </a:r>
          </a:p>
          <a:p>
            <a:pPr>
              <a:spcBef>
                <a:spcPct val="0"/>
              </a:spcBef>
              <a:buFontTx/>
              <a:buNone/>
            </a:pPr>
            <a:r>
              <a:rPr lang="en-GB" altLang="en-US" sz="18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https://www.littlewandlelettersandsounds.org.uk/resources/for-parents/</a:t>
            </a:r>
            <a:endParaRPr lang="en-GB" altLang="en-US" sz="1800"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5"/>
          <a:stretch>
            <a:fillRect/>
          </a:stretch>
        </p:blipFill>
        <p:spPr>
          <a:xfrm>
            <a:off x="7737021" y="133817"/>
            <a:ext cx="1832596" cy="1832596"/>
          </a:xfrm>
          <a:prstGeom prst="rect">
            <a:avLst/>
          </a:prstGeom>
        </p:spPr>
      </p:pic>
      <p:pic>
        <p:nvPicPr>
          <p:cNvPr id="4" name="Picture 3">
            <a:extLst>
              <a:ext uri="{FF2B5EF4-FFF2-40B4-BE49-F238E27FC236}">
                <a16:creationId xmlns:a16="http://schemas.microsoft.com/office/drawing/2014/main" id="{2E319CA9-66F4-96A1-B743-68052080C249}"/>
              </a:ext>
            </a:extLst>
          </p:cNvPr>
          <p:cNvPicPr>
            <a:picLocks noChangeAspect="1"/>
          </p:cNvPicPr>
          <p:nvPr/>
        </p:nvPicPr>
        <p:blipFill>
          <a:blip r:embed="rId6"/>
          <a:stretch>
            <a:fillRect/>
          </a:stretch>
        </p:blipFill>
        <p:spPr>
          <a:xfrm>
            <a:off x="2814380" y="4767118"/>
            <a:ext cx="4922641" cy="2871465"/>
          </a:xfrm>
          <a:prstGeom prst="rect">
            <a:avLst/>
          </a:prstGeom>
        </p:spPr>
      </p:pic>
    </p:spTree>
    <p:extLst>
      <p:ext uri="{BB962C8B-B14F-4D97-AF65-F5344CB8AC3E}">
        <p14:creationId xmlns:p14="http://schemas.microsoft.com/office/powerpoint/2010/main" val="195933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Our class information</a:t>
            </a:r>
          </a:p>
        </p:txBody>
      </p:sp>
      <p:sp>
        <p:nvSpPr>
          <p:cNvPr id="33" name="TextBox 32">
            <a:extLst>
              <a:ext uri="{FF2B5EF4-FFF2-40B4-BE49-F238E27FC236}">
                <a16:creationId xmlns:a16="http://schemas.microsoft.com/office/drawing/2014/main" id="{0B7B0B3C-64CB-A598-C526-3DD032F622FE}"/>
              </a:ext>
            </a:extLst>
          </p:cNvPr>
          <p:cNvSpPr txBox="1"/>
          <p:nvPr/>
        </p:nvSpPr>
        <p:spPr>
          <a:xfrm>
            <a:off x="608546" y="3147536"/>
            <a:ext cx="8702978" cy="2031325"/>
          </a:xfrm>
          <a:prstGeom prst="rect">
            <a:avLst/>
          </a:prstGeom>
          <a:solidFill>
            <a:schemeClr val="bg1"/>
          </a:solidFill>
          <a:ln w="76200">
            <a:solidFill>
              <a:srgbClr val="FFFF00"/>
            </a:solidFill>
          </a:ln>
        </p:spPr>
        <p:txBody>
          <a:bodyPr wrap="square" rtlCol="0">
            <a:spAutoFit/>
          </a:bodyPr>
          <a:lstStyle/>
          <a:p>
            <a:r>
              <a:rPr lang="en-GB" b="1" dirty="0">
                <a:latin typeface="Calibri" panose="020F0502020204030204" pitchFamily="34" charset="0"/>
                <a:cs typeface="Calibri" panose="020F0502020204030204" pitchFamily="34" charset="0"/>
              </a:rPr>
              <a:t>PE days are: Wednesdays</a:t>
            </a:r>
          </a:p>
          <a:p>
            <a:endParaRPr lang="en-GB" b="1"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Reading books changed: 1 X weekly</a:t>
            </a:r>
          </a:p>
          <a:p>
            <a:endParaRPr lang="en-GB"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Water bottles: </a:t>
            </a:r>
            <a:r>
              <a:rPr lang="en-GB" dirty="0">
                <a:latin typeface="Calibri" panose="020F0502020204030204" pitchFamily="34" charset="0"/>
                <a:cs typeface="Calibri" panose="020F0502020204030204" pitchFamily="34" charset="0"/>
              </a:rPr>
              <a:t>Please provide a named water bottle for you child.  These will be sent home each day</a:t>
            </a:r>
          </a:p>
        </p:txBody>
      </p:sp>
    </p:spTree>
    <p:extLst>
      <p:ext uri="{BB962C8B-B14F-4D97-AF65-F5344CB8AC3E}">
        <p14:creationId xmlns:p14="http://schemas.microsoft.com/office/powerpoint/2010/main" val="752853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698014"/>
            <a:ext cx="4389138" cy="1402713"/>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Interventions</a:t>
            </a: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3348200"/>
            <a:ext cx="8545487" cy="4339650"/>
          </a:xfrm>
          <a:prstGeom prst="rect">
            <a:avLst/>
          </a:prstGeom>
          <a:solidFill>
            <a:schemeClr val="bg1"/>
          </a:solidFill>
          <a:ln w="76200">
            <a:solidFill>
              <a:schemeClr val="accent1">
                <a:lumMod val="60000"/>
                <a:lumOff val="40000"/>
              </a:schemeClr>
            </a:solidFill>
          </a:ln>
        </p:spPr>
        <p:txBody>
          <a:bodyPr wrap="square" rtlCol="0">
            <a:spAutoFit/>
          </a:bodyPr>
          <a:lstStyle/>
          <a:p>
            <a:pPr algn="l" rtl="0" fontAlgn="base"/>
            <a:r>
              <a:rPr lang="en-GB" sz="1800" b="1" i="0" u="none" strike="noStrike" dirty="0">
                <a:solidFill>
                  <a:srgbClr val="000000"/>
                </a:solidFill>
                <a:effectLst/>
                <a:latin typeface="Calibri" panose="020F0502020204030204" pitchFamily="34" charset="0"/>
                <a:cs typeface="Calibri" panose="020F0502020204030204" pitchFamily="34" charset="0"/>
              </a:rPr>
              <a:t>We run several interventions in school to support your child with their learning.  </a:t>
            </a:r>
          </a:p>
          <a:p>
            <a:pPr algn="l" rtl="0" fontAlgn="base"/>
            <a:endParaRPr lang="en-GB" sz="1800" i="0" u="none" strike="noStrike" dirty="0">
              <a:solidFill>
                <a:srgbClr val="000000"/>
              </a:solidFill>
              <a:effectLst/>
              <a:latin typeface="Calibri" panose="020F0502020204030204" pitchFamily="34" charset="0"/>
              <a:cs typeface="Calibri" panose="020F0502020204030204" pitchFamily="34" charset="0"/>
            </a:endParaRPr>
          </a:p>
          <a:p>
            <a:pPr algn="l" rtl="0" fontAlgn="base"/>
            <a:r>
              <a:rPr lang="en-GB" sz="1800" i="0" u="none" strike="noStrike" dirty="0">
                <a:solidFill>
                  <a:srgbClr val="000000"/>
                </a:solidFill>
                <a:effectLst/>
                <a:latin typeface="Calibri" panose="020F0502020204030204" pitchFamily="34" charset="0"/>
                <a:cs typeface="Calibri" panose="020F0502020204030204" pitchFamily="34" charset="0"/>
              </a:rPr>
              <a:t>These include:</a:t>
            </a:r>
            <a:endParaRPr lang="en-GB" sz="1800" b="1" i="0" u="none" strike="noStrike"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Physical skills/Handwriting</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Self-esteem</a:t>
            </a:r>
            <a:r>
              <a:rPr lang="en-US" sz="1800" b="0" i="0" dirty="0">
                <a:solidFill>
                  <a:srgbClr val="000000"/>
                </a:solidFill>
                <a:effectLst/>
                <a:latin typeface="Calibri" panose="020F0502020204030204" pitchFamily="34" charset="0"/>
                <a:cs typeface="Calibri" panose="020F0502020204030204" pitchFamily="34" charset="0"/>
              </a:rPr>
              <a:t>​ groups using ‘Think Good, Feel Good’ resources</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RAPID maths, RAPID reading, RAPID writing</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Number work</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Regular reading</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Little Wandle Catch up Phonics</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Gym trail with Write Start</a:t>
            </a:r>
          </a:p>
          <a:p>
            <a:pPr algn="l" rtl="0" fontAlgn="base"/>
            <a:endParaRPr lang="en-GB" dirty="0">
              <a:solidFill>
                <a:srgbClr val="000000"/>
              </a:solidFill>
              <a:latin typeface="Calibri" panose="020F0502020204030204" pitchFamily="34" charset="0"/>
              <a:cs typeface="Calibri" panose="020F0502020204030204" pitchFamily="34" charset="0"/>
            </a:endParaRPr>
          </a:p>
          <a:p>
            <a:pPr algn="l" rtl="0" fontAlgn="base"/>
            <a:r>
              <a:rPr lang="en-GB" b="0" i="0" dirty="0">
                <a:solidFill>
                  <a:srgbClr val="000000"/>
                </a:solidFill>
                <a:effectLst/>
                <a:latin typeface="Calibri" panose="020F0502020204030204" pitchFamily="34" charset="0"/>
                <a:cs typeface="Calibri" panose="020F0502020204030204" pitchFamily="34" charset="0"/>
              </a:rPr>
              <a:t>If your child has a SEN pupil passport, these will be detailed on this.</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endParaRPr lang="en-GB" sz="1800" b="0" i="0" u="none" strike="noStrike" dirty="0">
              <a:solidFill>
                <a:srgbClr val="000000"/>
              </a:solidFill>
              <a:effectLst/>
              <a:latin typeface="Calibri" panose="020F0502020204030204" pitchFamily="34" charset="0"/>
              <a:cs typeface="Calibri" panose="020F0502020204030204" pitchFamily="34" charset="0"/>
            </a:endParaRPr>
          </a:p>
          <a:p>
            <a:pPr algn="ctr" rtl="0" fontAlgn="base">
              <a:buFont typeface="Arial" panose="020B0604020202020204" pitchFamily="34" charset="0"/>
              <a:buChar char="•"/>
            </a:pPr>
            <a:endParaRPr lang="en-GB" sz="2400" dirty="0">
              <a:solidFill>
                <a:srgbClr val="000000"/>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5D3CB8-EA83-837A-8295-3F4F03702482}"/>
              </a:ext>
            </a:extLst>
          </p:cNvPr>
          <p:cNvPicPr>
            <a:picLocks noChangeAspect="1"/>
          </p:cNvPicPr>
          <p:nvPr/>
        </p:nvPicPr>
        <p:blipFill>
          <a:blip r:embed="rId4"/>
          <a:stretch>
            <a:fillRect/>
          </a:stretch>
        </p:blipFill>
        <p:spPr>
          <a:xfrm>
            <a:off x="7562193" y="268132"/>
            <a:ext cx="2189080" cy="2199899"/>
          </a:xfrm>
          <a:prstGeom prst="rect">
            <a:avLst/>
          </a:prstGeom>
        </p:spPr>
      </p:pic>
    </p:spTree>
    <p:extLst>
      <p:ext uri="{BB962C8B-B14F-4D97-AF65-F5344CB8AC3E}">
        <p14:creationId xmlns:p14="http://schemas.microsoft.com/office/powerpoint/2010/main" val="3000478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698014"/>
            <a:ext cx="4389138" cy="1402713"/>
          </a:xfrm>
        </p:spPr>
        <p:txBody>
          <a:bodyPr rtlCol="0">
            <a:normAutofit fontScale="90000"/>
          </a:bodyPr>
          <a:lstStyle/>
          <a:p>
            <a:pPr rtl="0"/>
            <a:r>
              <a:rPr lang="en-GB" dirty="0">
                <a:solidFill>
                  <a:srgbClr val="002060"/>
                </a:solidFill>
                <a:latin typeface="Calibri" panose="020F0502020204030204" pitchFamily="34" charset="0"/>
                <a:cs typeface="Calibri" panose="020F0502020204030204" pitchFamily="34" charset="0"/>
              </a:rPr>
              <a:t>Helping your child at home</a:t>
            </a: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3348200"/>
            <a:ext cx="8545487" cy="4339650"/>
          </a:xfrm>
          <a:prstGeom prst="rect">
            <a:avLst/>
          </a:prstGeom>
          <a:solidFill>
            <a:schemeClr val="bg1"/>
          </a:solidFill>
          <a:ln w="76200">
            <a:solidFill>
              <a:schemeClr val="accent1">
                <a:lumMod val="60000"/>
                <a:lumOff val="40000"/>
              </a:schemeClr>
            </a:solidFill>
          </a:ln>
        </p:spPr>
        <p:txBody>
          <a:bodyPr wrap="square" rtlCol="0">
            <a:spAutoFit/>
          </a:bodyPr>
          <a:lstStyle/>
          <a:p>
            <a:pPr algn="l" rtl="0" fontAlgn="base"/>
            <a:r>
              <a:rPr lang="en-GB" sz="1800" b="1" i="0" u="none" strike="noStrike" dirty="0">
                <a:solidFill>
                  <a:srgbClr val="000000"/>
                </a:solidFill>
                <a:effectLst/>
                <a:latin typeface="Calibri" panose="020F0502020204030204" pitchFamily="34" charset="0"/>
                <a:cs typeface="Calibri" panose="020F0502020204030204" pitchFamily="34" charset="0"/>
              </a:rPr>
              <a:t>Reading</a:t>
            </a:r>
            <a:r>
              <a:rPr lang="en-GB" sz="1800" b="0" i="0" u="none" strike="noStrike" dirty="0">
                <a:solidFill>
                  <a:srgbClr val="000000"/>
                </a:solidFill>
                <a:effectLst/>
                <a:latin typeface="Calibri" panose="020F0502020204030204" pitchFamily="34" charset="0"/>
                <a:cs typeface="Calibri" panose="020F0502020204030204" pitchFamily="34" charset="0"/>
              </a:rPr>
              <a:t>:</a:t>
            </a:r>
            <a:r>
              <a:rPr lang="en-GB" sz="1800" b="1" i="0" u="none" strike="noStrike" dirty="0">
                <a:solidFill>
                  <a:srgbClr val="FF0000"/>
                </a:solidFill>
                <a:effectLst/>
                <a:latin typeface="Calibri" panose="020F0502020204030204" pitchFamily="34" charset="0"/>
                <a:cs typeface="Calibri" panose="020F0502020204030204" pitchFamily="34" charset="0"/>
              </a:rPr>
              <a:t>5 x weekly</a:t>
            </a:r>
            <a:r>
              <a:rPr lang="en-GB" sz="1800" b="0" i="0" u="none" strike="noStrike" dirty="0">
                <a:solidFill>
                  <a:srgbClr val="000000"/>
                </a:solidFill>
                <a:effectLst/>
                <a:latin typeface="Calibri" panose="020F0502020204030204" pitchFamily="34" charset="0"/>
                <a:cs typeface="Calibri" panose="020F0502020204030204" pitchFamily="34" charset="0"/>
              </a:rPr>
              <a:t>, signed in book</a:t>
            </a:r>
            <a:r>
              <a:rPr lang="en-US" sz="1800" b="0" i="0" dirty="0">
                <a:solidFill>
                  <a:srgbClr val="000000"/>
                </a:solidFill>
                <a:effectLst/>
                <a:latin typeface="Calibri" panose="020F0502020204030204" pitchFamily="34" charset="0"/>
                <a:cs typeface="Calibri" panose="020F0502020204030204" pitchFamily="34" charset="0"/>
              </a:rPr>
              <a:t>​</a:t>
            </a:r>
            <a:endParaRPr lang="en-US" dirty="0">
              <a:solidFill>
                <a:srgbClr val="000000"/>
              </a:solidFill>
              <a:latin typeface="Calibri" panose="020F0502020204030204" pitchFamily="34" charset="0"/>
              <a:cs typeface="Calibri" panose="020F0502020204030204" pitchFamily="34" charset="0"/>
            </a:endParaRPr>
          </a:p>
          <a:p>
            <a:pPr marL="285750" indent="-285750" algn="l" rtl="0" fontAlgn="base">
              <a:buFont typeface="Arial" panose="020B0604020202020204" pitchFamily="34" charset="0"/>
              <a:buChar char="•"/>
            </a:pPr>
            <a:endParaRPr lang="en-GB" b="1" dirty="0">
              <a:solidFill>
                <a:srgbClr val="000000"/>
              </a:solidFill>
              <a:latin typeface="Calibri" panose="020F0502020204030204" pitchFamily="34" charset="0"/>
              <a:cs typeface="Calibri" panose="020F0502020204030204" pitchFamily="34" charset="0"/>
            </a:endParaRPr>
          </a:p>
          <a:p>
            <a:pPr algn="l" rtl="0" fontAlgn="base"/>
            <a:r>
              <a:rPr lang="en-GB" b="1" dirty="0">
                <a:solidFill>
                  <a:srgbClr val="000000"/>
                </a:solidFill>
                <a:latin typeface="Calibri" panose="020F0502020204030204" pitchFamily="34" charset="0"/>
                <a:cs typeface="Calibri" panose="020F0502020204030204" pitchFamily="34" charset="0"/>
              </a:rPr>
              <a:t>Physical/Writing skills</a:t>
            </a:r>
            <a:endParaRPr lang="en-GB" sz="1800" b="1" i="0" u="none" strike="noStrike"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endParaRPr lang="en-GB" b="1" dirty="0">
              <a:solidFill>
                <a:srgbClr val="000000"/>
              </a:solidFill>
              <a:latin typeface="Calibri" panose="020F0502020204030204" pitchFamily="34" charset="0"/>
              <a:cs typeface="Calibri" panose="020F0502020204030204" pitchFamily="34" charset="0"/>
            </a:endParaRPr>
          </a:p>
          <a:p>
            <a:pPr algn="l" rtl="0" fontAlgn="base"/>
            <a:r>
              <a:rPr lang="en-GB" b="1" dirty="0">
                <a:solidFill>
                  <a:srgbClr val="000000"/>
                </a:solidFill>
                <a:latin typeface="Calibri" panose="020F0502020204030204" pitchFamily="34" charset="0"/>
                <a:cs typeface="Calibri" panose="020F0502020204030204" pitchFamily="34" charset="0"/>
              </a:rPr>
              <a:t>Practise phonics (use sheets sent home as a guide)</a:t>
            </a:r>
          </a:p>
          <a:p>
            <a:pPr algn="l" rtl="0" fontAlgn="base">
              <a:buFont typeface="Arial" panose="020B0604020202020204" pitchFamily="34" charset="0"/>
              <a:buChar char="•"/>
            </a:pPr>
            <a:endParaRPr lang="en-GB" sz="1800" b="1" i="0" u="none" strike="noStrike" dirty="0">
              <a:solidFill>
                <a:srgbClr val="000000"/>
              </a:solidFill>
              <a:effectLst/>
              <a:latin typeface="Calibri" panose="020F0502020204030204" pitchFamily="34" charset="0"/>
              <a:cs typeface="Calibri" panose="020F0502020204030204" pitchFamily="34" charset="0"/>
            </a:endParaRPr>
          </a:p>
          <a:p>
            <a:pPr algn="l" rtl="0" fontAlgn="base"/>
            <a:r>
              <a:rPr lang="en-GB" b="1">
                <a:solidFill>
                  <a:srgbClr val="000000"/>
                </a:solidFill>
                <a:latin typeface="Calibri" panose="020F0502020204030204" pitchFamily="34" charset="0"/>
                <a:cs typeface="Calibri" panose="020F0502020204030204" pitchFamily="34" charset="0"/>
              </a:rPr>
              <a:t>Expand vocabulary </a:t>
            </a:r>
            <a:r>
              <a:rPr lang="en-GB" b="1" dirty="0">
                <a:solidFill>
                  <a:srgbClr val="000000"/>
                </a:solidFill>
                <a:latin typeface="Calibri" panose="020F0502020204030204" pitchFamily="34" charset="0"/>
                <a:cs typeface="Calibri" panose="020F0502020204030204" pitchFamily="34" charset="0"/>
              </a:rPr>
              <a:t>by talking and listening, </a:t>
            </a:r>
            <a:r>
              <a:rPr lang="en-GB" b="1" u="sng" dirty="0">
                <a:solidFill>
                  <a:srgbClr val="000000"/>
                </a:solidFill>
                <a:latin typeface="Calibri" panose="020F0502020204030204" pitchFamily="34" charset="0"/>
                <a:cs typeface="Calibri" panose="020F0502020204030204" pitchFamily="34" charset="0"/>
              </a:rPr>
              <a:t>encourage using full sentences</a:t>
            </a:r>
            <a:endParaRPr lang="en-GB" sz="1800" b="1" i="0" u="sng" strike="noStrike" dirty="0">
              <a:solidFill>
                <a:srgbClr val="000000"/>
              </a:solidFill>
              <a:effectLst/>
              <a:latin typeface="Calibri" panose="020F0502020204030204" pitchFamily="34" charset="0"/>
              <a:cs typeface="Calibri" panose="020F0502020204030204" pitchFamily="34" charset="0"/>
            </a:endParaRPr>
          </a:p>
          <a:p>
            <a:pPr algn="l" rtl="0" fontAlgn="base"/>
            <a:endParaRPr lang="en-GB" sz="1800" b="1" i="0" u="none" strike="noStrike" dirty="0">
              <a:solidFill>
                <a:srgbClr val="000000"/>
              </a:solidFill>
              <a:effectLst/>
              <a:latin typeface="Calibri" panose="020F0502020204030204" pitchFamily="34" charset="0"/>
              <a:cs typeface="Calibri" panose="020F0502020204030204" pitchFamily="34" charset="0"/>
            </a:endParaRPr>
          </a:p>
          <a:p>
            <a:pPr algn="l" rtl="0" fontAlgn="base"/>
            <a:endParaRPr lang="en-GB" sz="1800" b="1" i="0" u="none" strike="noStrike" dirty="0">
              <a:solidFill>
                <a:srgbClr val="000000"/>
              </a:solidFill>
              <a:effectLst/>
              <a:latin typeface="Calibri" panose="020F0502020204030204" pitchFamily="34" charset="0"/>
              <a:cs typeface="Calibri" panose="020F0502020204030204" pitchFamily="34" charset="0"/>
            </a:endParaRPr>
          </a:p>
          <a:p>
            <a:pPr algn="ctr" rtl="0" fontAlgn="base">
              <a:buFont typeface="Arial" panose="020B0604020202020204" pitchFamily="34" charset="0"/>
              <a:buChar char="•"/>
            </a:pPr>
            <a:endParaRPr lang="en-GB" sz="2400" dirty="0">
              <a:solidFill>
                <a:srgbClr val="000000"/>
              </a:solidFill>
              <a:latin typeface="Calibri" panose="020F0502020204030204" pitchFamily="34" charset="0"/>
              <a:cs typeface="Calibri" panose="020F0502020204030204" pitchFamily="34" charset="0"/>
            </a:endParaRPr>
          </a:p>
          <a:p>
            <a:pPr algn="ctr" rtl="0" fontAlgn="base"/>
            <a:r>
              <a:rPr lang="en-GB" sz="2400" b="1" i="0" u="none" strike="noStrike" dirty="0">
                <a:solidFill>
                  <a:srgbClr val="7030A0"/>
                </a:solidFill>
                <a:effectLst/>
                <a:latin typeface="Calibri" panose="020F0502020204030204" pitchFamily="34" charset="0"/>
              </a:rPr>
              <a:t>You play a crucial role in helping your children learn.  Children achieve more when schools and parents work together in partnership.</a:t>
            </a:r>
            <a:endParaRPr lang="en-GB" dirty="0">
              <a:solidFill>
                <a:srgbClr val="7030A0"/>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5D3CB8-EA83-837A-8295-3F4F03702482}"/>
              </a:ext>
            </a:extLst>
          </p:cNvPr>
          <p:cNvPicPr>
            <a:picLocks noChangeAspect="1"/>
          </p:cNvPicPr>
          <p:nvPr/>
        </p:nvPicPr>
        <p:blipFill>
          <a:blip r:embed="rId4"/>
          <a:stretch>
            <a:fillRect/>
          </a:stretch>
        </p:blipFill>
        <p:spPr>
          <a:xfrm>
            <a:off x="7562193" y="268132"/>
            <a:ext cx="2189080" cy="2199899"/>
          </a:xfrm>
          <a:prstGeom prst="rect">
            <a:avLst/>
          </a:prstGeom>
        </p:spPr>
      </p:pic>
    </p:spTree>
    <p:extLst>
      <p:ext uri="{BB962C8B-B14F-4D97-AF65-F5344CB8AC3E}">
        <p14:creationId xmlns:p14="http://schemas.microsoft.com/office/powerpoint/2010/main" val="26279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br>
              <a:rPr lang="en-GB" dirty="0">
                <a:solidFill>
                  <a:srgbClr val="002060"/>
                </a:solidFill>
                <a:latin typeface="Calibri" panose="020F0502020204030204" pitchFamily="34" charset="0"/>
                <a:cs typeface="Calibri" panose="020F0502020204030204" pitchFamily="34" charset="0"/>
              </a:rPr>
            </a:br>
            <a:r>
              <a:rPr lang="en-GB" dirty="0">
                <a:solidFill>
                  <a:srgbClr val="002060"/>
                </a:solidFill>
                <a:latin typeface="Calibri" panose="020F0502020204030204" pitchFamily="34" charset="0"/>
                <a:cs typeface="Calibri" panose="020F0502020204030204" pitchFamily="34" charset="0"/>
              </a:rPr>
              <a:t>Visits</a:t>
            </a: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3348200"/>
            <a:ext cx="8545487" cy="4062651"/>
          </a:xfrm>
          <a:prstGeom prst="rect">
            <a:avLst/>
          </a:prstGeom>
          <a:solidFill>
            <a:schemeClr val="bg1"/>
          </a:solidFill>
          <a:ln w="76200">
            <a:solidFill>
              <a:srgbClr val="92D050"/>
            </a:solidFill>
          </a:ln>
        </p:spPr>
        <p:txBody>
          <a:bodyPr wrap="square" rtlCol="0">
            <a:spAutoFit/>
          </a:bodyPr>
          <a:lstStyle/>
          <a:p>
            <a:pPr algn="l" rtl="0" fontAlgn="base"/>
            <a:r>
              <a:rPr lang="en-GB" sz="1600" dirty="0">
                <a:solidFill>
                  <a:srgbClr val="000000"/>
                </a:solidFill>
                <a:latin typeface="Calibri" panose="020F0502020204030204" pitchFamily="34" charset="0"/>
                <a:cs typeface="Calibri" panose="020F0502020204030204" pitchFamily="34" charset="0"/>
              </a:rPr>
              <a:t>As part of our curriculum offer, we like to take children on a variety of trips to enhance our curriculum and offer different learning experiences.</a:t>
            </a:r>
          </a:p>
          <a:p>
            <a:pPr algn="l" rtl="0" fontAlgn="base"/>
            <a:endParaRPr lang="en-GB" sz="1600" i="0" dirty="0">
              <a:solidFill>
                <a:srgbClr val="000000"/>
              </a:solidFill>
              <a:effectLst/>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You will receive a letter by half term outlining the trip costs for the year and on Parent Pay payment instalments will be set up to help.</a:t>
            </a:r>
          </a:p>
          <a:p>
            <a:pPr algn="l" rtl="0" fontAlgn="base"/>
            <a:endParaRPr lang="en-GB" sz="1600" i="0" dirty="0">
              <a:solidFill>
                <a:srgbClr val="000000"/>
              </a:solidFill>
              <a:effectLst/>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Obviously, there are some opportunities and visits that occur after this initial letter, but we try to keep these to a minimum.</a:t>
            </a:r>
          </a:p>
          <a:p>
            <a:pPr algn="l" rtl="0" fontAlgn="base"/>
            <a:endParaRPr lang="en-GB" b="1" i="0" dirty="0">
              <a:solidFill>
                <a:srgbClr val="000000"/>
              </a:solidFill>
              <a:effectLst/>
              <a:latin typeface="Calibri" panose="020F0502020204030204" pitchFamily="34" charset="0"/>
              <a:cs typeface="Calibri" panose="020F0502020204030204" pitchFamily="34" charset="0"/>
            </a:endParaRPr>
          </a:p>
          <a:p>
            <a:pPr algn="l" rtl="0" fontAlgn="base"/>
            <a:r>
              <a:rPr lang="en-GB" b="1" dirty="0">
                <a:solidFill>
                  <a:srgbClr val="000000"/>
                </a:solidFill>
                <a:latin typeface="Calibri" panose="020F0502020204030204" pitchFamily="34" charset="0"/>
                <a:cs typeface="Calibri" panose="020F0502020204030204" pitchFamily="34" charset="0"/>
              </a:rPr>
              <a:t>The visits planned this year are: </a:t>
            </a:r>
            <a:r>
              <a:rPr lang="en-GB" b="1" dirty="0" err="1">
                <a:solidFill>
                  <a:srgbClr val="000000"/>
                </a:solidFill>
                <a:latin typeface="Calibri" panose="020F0502020204030204" pitchFamily="34" charset="0"/>
                <a:cs typeface="Calibri" panose="020F0502020204030204" pitchFamily="34" charset="0"/>
              </a:rPr>
              <a:t>Carymoor</a:t>
            </a:r>
            <a:r>
              <a:rPr lang="en-GB" b="1" dirty="0">
                <a:solidFill>
                  <a:srgbClr val="000000"/>
                </a:solidFill>
                <a:latin typeface="Calibri" panose="020F0502020204030204" pitchFamily="34" charset="0"/>
                <a:cs typeface="Calibri" panose="020F0502020204030204" pitchFamily="34" charset="0"/>
              </a:rPr>
              <a:t> Environmental Centre and Bristol Aquarium.</a:t>
            </a:r>
          </a:p>
          <a:p>
            <a:pPr marL="285750" indent="-285750" algn="l" rtl="0" fontAlgn="base">
              <a:buFont typeface="Arial" panose="020B0604020202020204" pitchFamily="34" charset="0"/>
              <a:buChar char="•"/>
            </a:pPr>
            <a:endParaRPr lang="en-US"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DDFF971-3C49-0A18-55BC-711676E49DF7}"/>
              </a:ext>
            </a:extLst>
          </p:cNvPr>
          <p:cNvPicPr>
            <a:picLocks noChangeAspect="1"/>
          </p:cNvPicPr>
          <p:nvPr/>
        </p:nvPicPr>
        <p:blipFill>
          <a:blip r:embed="rId4"/>
          <a:stretch>
            <a:fillRect/>
          </a:stretch>
        </p:blipFill>
        <p:spPr>
          <a:xfrm>
            <a:off x="4135177" y="224010"/>
            <a:ext cx="1787022" cy="1787022"/>
          </a:xfrm>
          <a:prstGeom prst="rect">
            <a:avLst/>
          </a:prstGeom>
        </p:spPr>
      </p:pic>
    </p:spTree>
    <p:extLst>
      <p:ext uri="{BB962C8B-B14F-4D97-AF65-F5344CB8AC3E}">
        <p14:creationId xmlns:p14="http://schemas.microsoft.com/office/powerpoint/2010/main" val="1491083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E-Schools</a:t>
            </a:r>
            <a:br>
              <a:rPr lang="en-GB" dirty="0">
                <a:solidFill>
                  <a:srgbClr val="002060"/>
                </a:solidFill>
                <a:latin typeface="Calibri" panose="020F0502020204030204" pitchFamily="34" charset="0"/>
                <a:cs typeface="Calibri" panose="020F0502020204030204" pitchFamily="34" charset="0"/>
              </a:rPr>
            </a:br>
            <a:r>
              <a:rPr lang="en-GB" dirty="0">
                <a:solidFill>
                  <a:srgbClr val="002060"/>
                </a:solidFill>
                <a:latin typeface="Calibri" panose="020F0502020204030204" pitchFamily="34" charset="0"/>
                <a:cs typeface="Calibri" panose="020F0502020204030204" pitchFamily="34" charset="0"/>
              </a:rPr>
              <a:t>Parent Platform</a:t>
            </a:r>
          </a:p>
        </p:txBody>
      </p:sp>
      <p:sp>
        <p:nvSpPr>
          <p:cNvPr id="35" name="TextBox 34">
            <a:extLst>
              <a:ext uri="{FF2B5EF4-FFF2-40B4-BE49-F238E27FC236}">
                <a16:creationId xmlns:a16="http://schemas.microsoft.com/office/drawing/2014/main" id="{1D2D3D2D-70DF-B254-3A8B-82FB26725A1B}"/>
              </a:ext>
            </a:extLst>
          </p:cNvPr>
          <p:cNvSpPr txBox="1"/>
          <p:nvPr/>
        </p:nvSpPr>
        <p:spPr>
          <a:xfrm>
            <a:off x="736205" y="3522704"/>
            <a:ext cx="8545487" cy="3416320"/>
          </a:xfrm>
          <a:prstGeom prst="rect">
            <a:avLst/>
          </a:prstGeom>
          <a:solidFill>
            <a:schemeClr val="bg1"/>
          </a:solidFill>
          <a:ln w="76200">
            <a:solidFill>
              <a:srgbClr val="92D050"/>
            </a:solidFill>
          </a:ln>
        </p:spPr>
        <p:txBody>
          <a:bodyPr wrap="square" rtlCol="0">
            <a:spAutoFit/>
          </a:bodyPr>
          <a:lstStyle/>
          <a:p>
            <a:pPr algn="l" rtl="0" fontAlgn="base"/>
            <a:r>
              <a:rPr lang="en-GB" sz="1600" dirty="0">
                <a:solidFill>
                  <a:srgbClr val="000000"/>
                </a:solidFill>
                <a:latin typeface="Calibri" panose="020F0502020204030204" pitchFamily="34" charset="0"/>
                <a:cs typeface="Calibri" panose="020F0502020204030204" pitchFamily="34" charset="0"/>
              </a:rPr>
              <a:t>We have an online platform which is called e-schools which most parents use.</a:t>
            </a: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We use this for:</a:t>
            </a:r>
          </a:p>
          <a:p>
            <a:pPr marL="285750" indent="-285750" algn="l" rtl="0" fontAlgn="base">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Newsletters</a:t>
            </a:r>
          </a:p>
          <a:p>
            <a:pPr marL="285750" indent="-285750" algn="l" rtl="0" fontAlgn="base">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Individual communication of documents as necessary</a:t>
            </a:r>
          </a:p>
          <a:p>
            <a:pPr marL="285750" indent="-285750" algn="l" rtl="0" fontAlgn="base">
              <a:buFont typeface="Arial" panose="020B0604020202020204" pitchFamily="34" charset="0"/>
              <a:buChar char="•"/>
            </a:pPr>
            <a:r>
              <a:rPr lang="en-GB" sz="1600" dirty="0">
                <a:solidFill>
                  <a:srgbClr val="000000"/>
                </a:solidFill>
                <a:latin typeface="Calibri" panose="020F0502020204030204" pitchFamily="34" charset="0"/>
                <a:cs typeface="Calibri" panose="020F0502020204030204" pitchFamily="34" charset="0"/>
              </a:rPr>
              <a:t>Booking parents evening</a:t>
            </a: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The best way to access this is through the </a:t>
            </a:r>
            <a:r>
              <a:rPr lang="en-GB" sz="1600" b="1" dirty="0">
                <a:solidFill>
                  <a:srgbClr val="00B050"/>
                </a:solidFill>
                <a:latin typeface="Calibri" panose="020F0502020204030204" pitchFamily="34" charset="0"/>
                <a:cs typeface="Calibri" panose="020F0502020204030204" pitchFamily="34" charset="0"/>
              </a:rPr>
              <a:t>e-schools apps </a:t>
            </a:r>
            <a:r>
              <a:rPr lang="en-GB" sz="1600" dirty="0">
                <a:solidFill>
                  <a:srgbClr val="000000"/>
                </a:solidFill>
                <a:latin typeface="Calibri" panose="020F0502020204030204" pitchFamily="34" charset="0"/>
                <a:cs typeface="Calibri" panose="020F0502020204030204" pitchFamily="34" charset="0"/>
              </a:rPr>
              <a:t>which are free to download – see next slides</a:t>
            </a:r>
            <a:r>
              <a:rPr lang="en-GB" sz="1600" b="1" dirty="0">
                <a:solidFill>
                  <a:srgbClr val="000000"/>
                </a:solidFill>
                <a:latin typeface="Calibri" panose="020F0502020204030204" pitchFamily="34" charset="0"/>
                <a:cs typeface="Calibri" panose="020F0502020204030204" pitchFamily="34" charset="0"/>
              </a:rPr>
              <a:t>.</a:t>
            </a: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r>
              <a:rPr lang="en-GB" sz="2000" b="1" dirty="0">
                <a:solidFill>
                  <a:srgbClr val="00B050"/>
                </a:solidFill>
                <a:latin typeface="Calibri" panose="020F0502020204030204" pitchFamily="34" charset="0"/>
                <a:cs typeface="Calibri" panose="020F0502020204030204" pitchFamily="34" charset="0"/>
              </a:rPr>
              <a:t>If you cannot access e-school, please speak to the office.</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2964EB3-F95A-7B93-7087-FBB2FCAEEA8C}"/>
              </a:ext>
            </a:extLst>
          </p:cNvPr>
          <p:cNvPicPr>
            <a:picLocks noChangeAspect="1"/>
          </p:cNvPicPr>
          <p:nvPr/>
        </p:nvPicPr>
        <p:blipFill>
          <a:blip r:embed="rId4"/>
          <a:stretch>
            <a:fillRect/>
          </a:stretch>
        </p:blipFill>
        <p:spPr>
          <a:xfrm>
            <a:off x="7969764" y="424242"/>
            <a:ext cx="1657435" cy="1676486"/>
          </a:xfrm>
          <a:prstGeom prst="rect">
            <a:avLst/>
          </a:prstGeom>
        </p:spPr>
      </p:pic>
    </p:spTree>
    <p:extLst>
      <p:ext uri="{BB962C8B-B14F-4D97-AF65-F5344CB8AC3E}">
        <p14:creationId xmlns:p14="http://schemas.microsoft.com/office/powerpoint/2010/main" val="353684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35" name="TextBox 34">
            <a:extLst>
              <a:ext uri="{FF2B5EF4-FFF2-40B4-BE49-F238E27FC236}">
                <a16:creationId xmlns:a16="http://schemas.microsoft.com/office/drawing/2014/main" id="{1D2D3D2D-70DF-B254-3A8B-82FB26725A1B}"/>
              </a:ext>
            </a:extLst>
          </p:cNvPr>
          <p:cNvSpPr txBox="1"/>
          <p:nvPr/>
        </p:nvSpPr>
        <p:spPr>
          <a:xfrm>
            <a:off x="756456" y="3524161"/>
            <a:ext cx="8545487" cy="3662541"/>
          </a:xfrm>
          <a:prstGeom prst="rect">
            <a:avLst/>
          </a:prstGeom>
          <a:solidFill>
            <a:schemeClr val="bg1"/>
          </a:solidFill>
          <a:ln w="76200">
            <a:solidFill>
              <a:srgbClr val="445EA2"/>
            </a:solidFill>
          </a:ln>
        </p:spPr>
        <p:txBody>
          <a:bodyPr wrap="square" rtlCol="0">
            <a:spAutoFit/>
          </a:bodyPr>
          <a:lstStyle/>
          <a:p>
            <a:pPr algn="l" rtl="0" fontAlgn="base"/>
            <a:r>
              <a:rPr lang="en-GB" sz="1600" b="1" dirty="0">
                <a:solidFill>
                  <a:srgbClr val="000000"/>
                </a:solidFill>
                <a:latin typeface="Calibri" panose="020F0502020204030204" pitchFamily="34" charset="0"/>
                <a:cs typeface="Calibri" panose="020F0502020204030204" pitchFamily="34" charset="0"/>
              </a:rPr>
              <a:t>Our website is currently being updated but this app will allow you to have a live feed of any changes to the school website including:</a:t>
            </a: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B050"/>
              </a:solidFill>
              <a:latin typeface="Calibri" panose="020F0502020204030204" pitchFamily="34" charset="0"/>
              <a:cs typeface="Calibri" panose="020F0502020204030204" pitchFamily="34" charset="0"/>
            </a:endParaRPr>
          </a:p>
          <a:p>
            <a:pPr algn="l" rtl="0" fontAlgn="base"/>
            <a:r>
              <a:rPr lang="en-GB" sz="2000" b="1" dirty="0">
                <a:solidFill>
                  <a:srgbClr val="00B050"/>
                </a:solidFill>
                <a:latin typeface="Calibri" panose="020F0502020204030204" pitchFamily="34" charset="0"/>
                <a:cs typeface="Calibri" panose="020F0502020204030204" pitchFamily="34" charset="0"/>
              </a:rPr>
              <a:t>If you cannot access e-school, please speak to the office.</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2964EB3-F95A-7B93-7087-FBB2FCAEEA8C}"/>
              </a:ext>
            </a:extLst>
          </p:cNvPr>
          <p:cNvPicPr>
            <a:picLocks noChangeAspect="1"/>
          </p:cNvPicPr>
          <p:nvPr/>
        </p:nvPicPr>
        <p:blipFill>
          <a:blip r:embed="rId4"/>
          <a:stretch>
            <a:fillRect/>
          </a:stretch>
        </p:blipFill>
        <p:spPr>
          <a:xfrm>
            <a:off x="7969764" y="424242"/>
            <a:ext cx="1657435" cy="1676486"/>
          </a:xfrm>
          <a:prstGeom prst="rect">
            <a:avLst/>
          </a:prstGeom>
        </p:spPr>
      </p:pic>
      <p:pic>
        <p:nvPicPr>
          <p:cNvPr id="6" name="Picture 5">
            <a:extLst>
              <a:ext uri="{FF2B5EF4-FFF2-40B4-BE49-F238E27FC236}">
                <a16:creationId xmlns:a16="http://schemas.microsoft.com/office/drawing/2014/main" id="{55AC248B-B205-CF5D-F479-3679736A57DC}"/>
              </a:ext>
            </a:extLst>
          </p:cNvPr>
          <p:cNvPicPr>
            <a:picLocks noChangeAspect="1"/>
          </p:cNvPicPr>
          <p:nvPr/>
        </p:nvPicPr>
        <p:blipFill>
          <a:blip r:embed="rId5"/>
          <a:stretch>
            <a:fillRect/>
          </a:stretch>
        </p:blipFill>
        <p:spPr>
          <a:xfrm>
            <a:off x="2897689" y="605726"/>
            <a:ext cx="4052811" cy="653898"/>
          </a:xfrm>
          <a:prstGeom prst="rect">
            <a:avLst/>
          </a:prstGeom>
        </p:spPr>
      </p:pic>
      <p:pic>
        <p:nvPicPr>
          <p:cNvPr id="8" name="Picture 7">
            <a:extLst>
              <a:ext uri="{FF2B5EF4-FFF2-40B4-BE49-F238E27FC236}">
                <a16:creationId xmlns:a16="http://schemas.microsoft.com/office/drawing/2014/main" id="{299B6A5B-4D28-DE8A-4844-5084A4559467}"/>
              </a:ext>
            </a:extLst>
          </p:cNvPr>
          <p:cNvPicPr>
            <a:picLocks noChangeAspect="1"/>
          </p:cNvPicPr>
          <p:nvPr/>
        </p:nvPicPr>
        <p:blipFill>
          <a:blip r:embed="rId6"/>
          <a:stretch>
            <a:fillRect/>
          </a:stretch>
        </p:blipFill>
        <p:spPr>
          <a:xfrm>
            <a:off x="994474" y="4249168"/>
            <a:ext cx="8069450" cy="1634987"/>
          </a:xfrm>
          <a:prstGeom prst="rect">
            <a:avLst/>
          </a:prstGeom>
        </p:spPr>
      </p:pic>
    </p:spTree>
    <p:extLst>
      <p:ext uri="{BB962C8B-B14F-4D97-AF65-F5344CB8AC3E}">
        <p14:creationId xmlns:p14="http://schemas.microsoft.com/office/powerpoint/2010/main" val="34520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35" name="TextBox 34">
            <a:extLst>
              <a:ext uri="{FF2B5EF4-FFF2-40B4-BE49-F238E27FC236}">
                <a16:creationId xmlns:a16="http://schemas.microsoft.com/office/drawing/2014/main" id="{1D2D3D2D-70DF-B254-3A8B-82FB26725A1B}"/>
              </a:ext>
            </a:extLst>
          </p:cNvPr>
          <p:cNvSpPr txBox="1"/>
          <p:nvPr/>
        </p:nvSpPr>
        <p:spPr>
          <a:xfrm>
            <a:off x="756456" y="3524161"/>
            <a:ext cx="8545487" cy="4154984"/>
          </a:xfrm>
          <a:prstGeom prst="rect">
            <a:avLst/>
          </a:prstGeom>
          <a:solidFill>
            <a:schemeClr val="bg1"/>
          </a:solidFill>
          <a:ln w="76200">
            <a:solidFill>
              <a:srgbClr val="445EA2"/>
            </a:solidFill>
          </a:ln>
        </p:spPr>
        <p:txBody>
          <a:bodyPr wrap="square" rtlCol="0">
            <a:spAutoFit/>
          </a:bodyPr>
          <a:lstStyle/>
          <a:p>
            <a:pPr algn="l" rtl="0" fontAlgn="base"/>
            <a:r>
              <a:rPr lang="en-GB" sz="1600" dirty="0">
                <a:solidFill>
                  <a:srgbClr val="000000"/>
                </a:solidFill>
                <a:latin typeface="Calibri" panose="020F0502020204030204" pitchFamily="34" charset="0"/>
                <a:cs typeface="Calibri" panose="020F0502020204030204" pitchFamily="34" charset="0"/>
              </a:rPr>
              <a:t>Download the App</a:t>
            </a: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Search School: </a:t>
            </a:r>
            <a:r>
              <a:rPr lang="en-GB" sz="1600" b="1" dirty="0">
                <a:solidFill>
                  <a:srgbClr val="445EA2"/>
                </a:solidFill>
                <a:latin typeface="Calibri" panose="020F0502020204030204" pitchFamily="34" charset="0"/>
                <a:cs typeface="Calibri" panose="020F0502020204030204" pitchFamily="34" charset="0"/>
              </a:rPr>
              <a:t>St Nicholas Church School</a:t>
            </a:r>
            <a:endParaRPr lang="en-GB" sz="1600" dirty="0">
              <a:solidFill>
                <a:srgbClr val="000000"/>
              </a:solidFill>
              <a:latin typeface="Calibri" panose="020F0502020204030204" pitchFamily="34" charset="0"/>
              <a:cs typeface="Calibri" panose="020F0502020204030204" pitchFamily="34" charset="0"/>
            </a:endParaRPr>
          </a:p>
          <a:p>
            <a:pPr algn="l" rtl="0" fontAlgn="base"/>
            <a:r>
              <a:rPr lang="en-GB" sz="1600" dirty="0">
                <a:solidFill>
                  <a:srgbClr val="000000"/>
                </a:solidFill>
                <a:latin typeface="Calibri" panose="020F0502020204030204" pitchFamily="34" charset="0"/>
                <a:cs typeface="Calibri" panose="020F0502020204030204" pitchFamily="34" charset="0"/>
              </a:rPr>
              <a:t>Login using the same username and password as the website login.</a:t>
            </a:r>
          </a:p>
          <a:p>
            <a:pPr algn="l" rtl="0" fontAlgn="base"/>
            <a:r>
              <a:rPr lang="en-GB" sz="1600" dirty="0">
                <a:solidFill>
                  <a:srgbClr val="000000"/>
                </a:solidFill>
                <a:latin typeface="Calibri" panose="020F0502020204030204" pitchFamily="34" charset="0"/>
                <a:cs typeface="Calibri" panose="020F0502020204030204" pitchFamily="34" charset="0"/>
              </a:rPr>
              <a:t>You can then access the following information</a:t>
            </a: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b="1"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GB" sz="1600" dirty="0">
              <a:solidFill>
                <a:srgbClr val="000000"/>
              </a:solidFill>
              <a:latin typeface="Calibri" panose="020F0502020204030204" pitchFamily="34" charset="0"/>
              <a:cs typeface="Calibri" panose="020F0502020204030204" pitchFamily="34" charset="0"/>
            </a:endParaRP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2964EB3-F95A-7B93-7087-FBB2FCAEEA8C}"/>
              </a:ext>
            </a:extLst>
          </p:cNvPr>
          <p:cNvPicPr>
            <a:picLocks noChangeAspect="1"/>
          </p:cNvPicPr>
          <p:nvPr/>
        </p:nvPicPr>
        <p:blipFill>
          <a:blip r:embed="rId4"/>
          <a:stretch>
            <a:fillRect/>
          </a:stretch>
        </p:blipFill>
        <p:spPr>
          <a:xfrm>
            <a:off x="7969764" y="424242"/>
            <a:ext cx="1657435" cy="1676486"/>
          </a:xfrm>
          <a:prstGeom prst="rect">
            <a:avLst/>
          </a:prstGeom>
        </p:spPr>
      </p:pic>
      <p:pic>
        <p:nvPicPr>
          <p:cNvPr id="5" name="Picture 4">
            <a:extLst>
              <a:ext uri="{FF2B5EF4-FFF2-40B4-BE49-F238E27FC236}">
                <a16:creationId xmlns:a16="http://schemas.microsoft.com/office/drawing/2014/main" id="{182CC9A2-BD8E-6020-DE7D-39CAF142A35E}"/>
              </a:ext>
            </a:extLst>
          </p:cNvPr>
          <p:cNvPicPr>
            <a:picLocks noChangeAspect="1"/>
          </p:cNvPicPr>
          <p:nvPr/>
        </p:nvPicPr>
        <p:blipFill>
          <a:blip r:embed="rId5"/>
          <a:stretch>
            <a:fillRect/>
          </a:stretch>
        </p:blipFill>
        <p:spPr>
          <a:xfrm>
            <a:off x="3771834" y="351385"/>
            <a:ext cx="2514729" cy="857294"/>
          </a:xfrm>
          <a:prstGeom prst="rect">
            <a:avLst/>
          </a:prstGeom>
        </p:spPr>
      </p:pic>
      <p:pic>
        <p:nvPicPr>
          <p:cNvPr id="10" name="Picture 9">
            <a:extLst>
              <a:ext uri="{FF2B5EF4-FFF2-40B4-BE49-F238E27FC236}">
                <a16:creationId xmlns:a16="http://schemas.microsoft.com/office/drawing/2014/main" id="{EE1DF888-5288-037C-D324-3891B7E0D620}"/>
              </a:ext>
            </a:extLst>
          </p:cNvPr>
          <p:cNvPicPr>
            <a:picLocks noChangeAspect="1"/>
          </p:cNvPicPr>
          <p:nvPr/>
        </p:nvPicPr>
        <p:blipFill>
          <a:blip r:embed="rId4"/>
          <a:stretch>
            <a:fillRect/>
          </a:stretch>
        </p:blipFill>
        <p:spPr>
          <a:xfrm>
            <a:off x="2440321" y="3596381"/>
            <a:ext cx="573050" cy="579637"/>
          </a:xfrm>
          <a:prstGeom prst="rect">
            <a:avLst/>
          </a:prstGeom>
        </p:spPr>
      </p:pic>
      <p:pic>
        <p:nvPicPr>
          <p:cNvPr id="12" name="Picture 11">
            <a:extLst>
              <a:ext uri="{FF2B5EF4-FFF2-40B4-BE49-F238E27FC236}">
                <a16:creationId xmlns:a16="http://schemas.microsoft.com/office/drawing/2014/main" id="{9D01085B-10B1-8AB3-AC7F-04781B0F03AA}"/>
              </a:ext>
            </a:extLst>
          </p:cNvPr>
          <p:cNvPicPr>
            <a:picLocks noChangeAspect="1"/>
          </p:cNvPicPr>
          <p:nvPr/>
        </p:nvPicPr>
        <p:blipFill rotWithShape="1">
          <a:blip r:embed="rId6"/>
          <a:srcRect t="21440" b="7024"/>
          <a:stretch/>
        </p:blipFill>
        <p:spPr>
          <a:xfrm>
            <a:off x="6608064" y="3731174"/>
            <a:ext cx="2020029" cy="2402902"/>
          </a:xfrm>
          <a:prstGeom prst="rect">
            <a:avLst/>
          </a:prstGeom>
          <a:ln>
            <a:solidFill>
              <a:srgbClr val="4495A2"/>
            </a:solidFill>
          </a:ln>
        </p:spPr>
      </p:pic>
      <p:pic>
        <p:nvPicPr>
          <p:cNvPr id="14" name="Picture 13">
            <a:extLst>
              <a:ext uri="{FF2B5EF4-FFF2-40B4-BE49-F238E27FC236}">
                <a16:creationId xmlns:a16="http://schemas.microsoft.com/office/drawing/2014/main" id="{2B986592-5FC6-A25F-8D37-08C85FADF4B3}"/>
              </a:ext>
            </a:extLst>
          </p:cNvPr>
          <p:cNvPicPr>
            <a:picLocks noChangeAspect="1"/>
          </p:cNvPicPr>
          <p:nvPr/>
        </p:nvPicPr>
        <p:blipFill>
          <a:blip r:embed="rId7"/>
          <a:stretch>
            <a:fillRect/>
          </a:stretch>
        </p:blipFill>
        <p:spPr>
          <a:xfrm>
            <a:off x="853210" y="5276822"/>
            <a:ext cx="1587111" cy="2247495"/>
          </a:xfrm>
          <a:prstGeom prst="rect">
            <a:avLst/>
          </a:prstGeom>
        </p:spPr>
      </p:pic>
      <p:pic>
        <p:nvPicPr>
          <p:cNvPr id="16" name="Picture 15">
            <a:extLst>
              <a:ext uri="{FF2B5EF4-FFF2-40B4-BE49-F238E27FC236}">
                <a16:creationId xmlns:a16="http://schemas.microsoft.com/office/drawing/2014/main" id="{3A0581D6-2293-2FF2-59AE-F1BF81355C67}"/>
              </a:ext>
            </a:extLst>
          </p:cNvPr>
          <p:cNvPicPr>
            <a:picLocks noChangeAspect="1"/>
          </p:cNvPicPr>
          <p:nvPr/>
        </p:nvPicPr>
        <p:blipFill>
          <a:blip r:embed="rId8"/>
          <a:stretch>
            <a:fillRect/>
          </a:stretch>
        </p:blipFill>
        <p:spPr>
          <a:xfrm>
            <a:off x="2955371" y="5502073"/>
            <a:ext cx="2880037" cy="1569750"/>
          </a:xfrm>
          <a:prstGeom prst="rect">
            <a:avLst/>
          </a:prstGeom>
        </p:spPr>
      </p:pic>
    </p:spTree>
    <p:extLst>
      <p:ext uri="{BB962C8B-B14F-4D97-AF65-F5344CB8AC3E}">
        <p14:creationId xmlns:p14="http://schemas.microsoft.com/office/powerpoint/2010/main" val="2756809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Volunteers / Visitors</a:t>
            </a: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3348200"/>
            <a:ext cx="8545487" cy="3970318"/>
          </a:xfrm>
          <a:prstGeom prst="rect">
            <a:avLst/>
          </a:prstGeom>
          <a:solidFill>
            <a:schemeClr val="bg1"/>
          </a:solidFill>
          <a:ln w="76200">
            <a:solidFill>
              <a:schemeClr val="accent1"/>
            </a:solidFill>
          </a:ln>
        </p:spPr>
        <p:txBody>
          <a:bodyPr wrap="square" rtlCol="0">
            <a:spAutoFit/>
          </a:bodyPr>
          <a:lstStyle/>
          <a:p>
            <a:pPr algn="l" rtl="0" fontAlgn="base"/>
            <a:r>
              <a:rPr lang="en-GB" sz="2400" dirty="0">
                <a:solidFill>
                  <a:srgbClr val="000000"/>
                </a:solidFill>
                <a:latin typeface="Calibri" panose="020F0502020204030204" pitchFamily="34" charset="0"/>
                <a:cs typeface="Calibri" panose="020F0502020204030204" pitchFamily="34" charset="0"/>
              </a:rPr>
              <a:t>We love having visitors and volunteers in school so if you have a special skill you can share then please speak to us.</a:t>
            </a:r>
          </a:p>
          <a:p>
            <a:pPr algn="l" rtl="0" fontAlgn="base"/>
            <a:endParaRPr lang="en-GB" sz="2400" i="0" dirty="0">
              <a:solidFill>
                <a:srgbClr val="000000"/>
              </a:solidFill>
              <a:effectLst/>
              <a:latin typeface="Calibri" panose="020F0502020204030204" pitchFamily="34" charset="0"/>
              <a:cs typeface="Calibri" panose="020F0502020204030204" pitchFamily="34" charset="0"/>
            </a:endParaRPr>
          </a:p>
          <a:p>
            <a:pPr algn="l" rtl="0" fontAlgn="base"/>
            <a:r>
              <a:rPr lang="en-GB" sz="2400" dirty="0">
                <a:solidFill>
                  <a:srgbClr val="000000"/>
                </a:solidFill>
                <a:latin typeface="Calibri" panose="020F0502020204030204" pitchFamily="34" charset="0"/>
                <a:cs typeface="Calibri" panose="020F0502020204030204" pitchFamily="34" charset="0"/>
              </a:rPr>
              <a:t>We also have several volunteers who visit regularly.  </a:t>
            </a:r>
          </a:p>
          <a:p>
            <a:pPr algn="l" rtl="0" fontAlgn="base"/>
            <a:r>
              <a:rPr lang="en-GB" sz="2400" dirty="0">
                <a:solidFill>
                  <a:srgbClr val="000000"/>
                </a:solidFill>
                <a:latin typeface="Calibri" panose="020F0502020204030204" pitchFamily="34" charset="0"/>
                <a:cs typeface="Calibri" panose="020F0502020204030204" pitchFamily="34" charset="0"/>
              </a:rPr>
              <a:t>These volunteers have a DBS check as part of our safeguarding policy which can be carried out and is a simple online form that the office can set people up with.</a:t>
            </a:r>
          </a:p>
          <a:p>
            <a:pPr algn="l" rtl="0" fontAlgn="base"/>
            <a:endParaRPr lang="en-GB" sz="2400" i="0" dirty="0">
              <a:solidFill>
                <a:srgbClr val="000000"/>
              </a:solidFill>
              <a:effectLst/>
              <a:latin typeface="Calibri" panose="020F0502020204030204" pitchFamily="34" charset="0"/>
              <a:cs typeface="Calibri" panose="020F0502020204030204" pitchFamily="34" charset="0"/>
            </a:endParaRPr>
          </a:p>
          <a:p>
            <a:r>
              <a:rPr lang="en-GB" sz="2400" b="1" dirty="0">
                <a:solidFill>
                  <a:srgbClr val="445EA2"/>
                </a:solidFill>
                <a:latin typeface="Calibri" panose="020F0502020204030204" pitchFamily="34" charset="0"/>
                <a:cs typeface="Calibri" panose="020F0502020204030204" pitchFamily="34" charset="0"/>
              </a:rPr>
              <a:t>If you can, we would love to have many more volunteers </a:t>
            </a:r>
            <a:r>
              <a:rPr lang="en-GB" sz="2400" b="1" dirty="0">
                <a:solidFill>
                  <a:srgbClr val="445EA2"/>
                </a:solidFill>
                <a:latin typeface="Calibri" panose="020F0502020204030204" pitchFamily="34" charset="0"/>
                <a:cs typeface="Calibri" panose="020F0502020204030204" pitchFamily="34" charset="0"/>
                <a:sym typeface="Wingdings" panose="05000000000000000000" pitchFamily="2" charset="2"/>
              </a:rPr>
              <a:t></a:t>
            </a:r>
            <a:endParaRPr lang="en-GB" b="1" dirty="0">
              <a:solidFill>
                <a:srgbClr val="445EA2"/>
              </a:solidFill>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62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r>
              <a:rPr lang="en-GB" dirty="0">
                <a:solidFill>
                  <a:srgbClr val="002060"/>
                </a:solidFill>
                <a:latin typeface="Calibri"/>
                <a:cs typeface="Calibri"/>
              </a:rPr>
              <a:t>Meet the team</a:t>
            </a:r>
          </a:p>
        </p:txBody>
      </p:sp>
      <p:sp>
        <p:nvSpPr>
          <p:cNvPr id="34" name="TextBox 33">
            <a:extLst>
              <a:ext uri="{FF2B5EF4-FFF2-40B4-BE49-F238E27FC236}">
                <a16:creationId xmlns:a16="http://schemas.microsoft.com/office/drawing/2014/main" id="{EAD24E42-47A7-0E41-746F-DF0D749ED6B9}"/>
              </a:ext>
            </a:extLst>
          </p:cNvPr>
          <p:cNvSpPr txBox="1"/>
          <p:nvPr/>
        </p:nvSpPr>
        <p:spPr>
          <a:xfrm>
            <a:off x="748721" y="2459127"/>
            <a:ext cx="8283936" cy="2185214"/>
          </a:xfrm>
          <a:prstGeom prst="rect">
            <a:avLst/>
          </a:prstGeom>
          <a:solidFill>
            <a:schemeClr val="bg1"/>
          </a:solidFill>
          <a:ln w="76200">
            <a:solidFill>
              <a:srgbClr val="445EA2"/>
            </a:solidFill>
          </a:ln>
        </p:spPr>
        <p:txBody>
          <a:bodyPr wrap="square" lIns="91440" tIns="45720" rIns="91440" bIns="45720" rtlCol="0" anchor="t">
            <a:spAutoFit/>
          </a:bodyPr>
          <a:lstStyle/>
          <a:p>
            <a:r>
              <a:rPr lang="en-GB" dirty="0">
                <a:latin typeface="Calibri" panose="020F0502020204030204" pitchFamily="34" charset="0"/>
                <a:cs typeface="Calibri" panose="020F0502020204030204" pitchFamily="34" charset="0"/>
              </a:rPr>
              <a:t>Our class team this year:  </a:t>
            </a:r>
          </a:p>
          <a:p>
            <a:endParaRPr lang="en-GB" dirty="0">
              <a:latin typeface="Calibri" panose="020F0502020204030204" pitchFamily="34" charset="0"/>
              <a:cs typeface="Calibri" panose="020F0502020204030204" pitchFamily="34" charset="0"/>
            </a:endParaRPr>
          </a:p>
          <a:p>
            <a:pPr algn="ctr"/>
            <a:r>
              <a:rPr lang="en-GB" dirty="0">
                <a:latin typeface="Calibri"/>
                <a:cs typeface="Calibri"/>
              </a:rPr>
              <a:t>                     </a:t>
            </a:r>
            <a:r>
              <a:rPr lang="en-GB" sz="3200" b="1" dirty="0">
                <a:latin typeface="Quire Sans"/>
                <a:cs typeface="Calibri"/>
              </a:rPr>
              <a:t>Mrs Warde  Mrs Kirkwood (Weds)  </a:t>
            </a:r>
            <a:endParaRPr lang="en-GB" sz="3200" b="1" dirty="0">
              <a:latin typeface="Quire Sans"/>
              <a:cs typeface="Calibri" panose="020F0502020204030204" pitchFamily="34" charset="0"/>
            </a:endParaRPr>
          </a:p>
          <a:p>
            <a:pPr algn="ctr"/>
            <a:r>
              <a:rPr lang="en-GB" sz="3200" b="1" dirty="0">
                <a:latin typeface="Quire Sans"/>
                <a:cs typeface="Calibri"/>
              </a:rPr>
              <a:t>        Mrs Harris    Mrs Clifford</a:t>
            </a:r>
            <a:endParaRPr lang="en-GB" sz="3200" b="1" dirty="0">
              <a:latin typeface="Quire Sans"/>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1026" name="Picture 2" descr="Related image">
            <a:extLst>
              <a:ext uri="{FF2B5EF4-FFF2-40B4-BE49-F238E27FC236}">
                <a16:creationId xmlns:a16="http://schemas.microsoft.com/office/drawing/2014/main" id="{B6B386E3-9682-E75F-D0E8-436A3F505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329" y="5449480"/>
            <a:ext cx="6565816" cy="218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9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Any Questions?</a:t>
            </a: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3348200"/>
            <a:ext cx="8545487" cy="4154984"/>
          </a:xfrm>
          <a:prstGeom prst="rect">
            <a:avLst/>
          </a:prstGeom>
          <a:solidFill>
            <a:schemeClr val="bg1"/>
          </a:solidFill>
          <a:ln w="76200">
            <a:solidFill>
              <a:schemeClr val="accent1"/>
            </a:solidFill>
          </a:ln>
        </p:spPr>
        <p:txBody>
          <a:bodyPr wrap="square" rtlCol="0">
            <a:spAutoFit/>
          </a:bodyPr>
          <a:lstStyle/>
          <a:p>
            <a:pPr algn="ctr" rtl="0" fontAlgn="base"/>
            <a:endParaRPr lang="en-GB" sz="2400" dirty="0">
              <a:solidFill>
                <a:srgbClr val="000000"/>
              </a:solidFill>
              <a:latin typeface="Calibri" panose="020F0502020204030204" pitchFamily="34" charset="0"/>
              <a:cs typeface="Calibri" panose="020F0502020204030204" pitchFamily="34" charset="0"/>
            </a:endParaRPr>
          </a:p>
          <a:p>
            <a:pPr algn="ctr" rtl="0" fontAlgn="base"/>
            <a:r>
              <a:rPr lang="en-GB" sz="2400" dirty="0">
                <a:solidFill>
                  <a:srgbClr val="000000"/>
                </a:solidFill>
                <a:latin typeface="Calibri" panose="020F0502020204030204" pitchFamily="34" charset="0"/>
                <a:cs typeface="Calibri" panose="020F0502020204030204" pitchFamily="34" charset="0"/>
              </a:rPr>
              <a:t>Do you have any questions for us?</a:t>
            </a:r>
          </a:p>
          <a:p>
            <a:pPr algn="ctr" rtl="0" fontAlgn="base"/>
            <a:endParaRPr lang="en-GB" sz="2400" dirty="0">
              <a:solidFill>
                <a:srgbClr val="000000"/>
              </a:solidFill>
              <a:latin typeface="Calibri" panose="020F0502020204030204" pitchFamily="34" charset="0"/>
              <a:cs typeface="Calibri" panose="020F0502020204030204" pitchFamily="34" charset="0"/>
            </a:endParaRPr>
          </a:p>
          <a:p>
            <a:pPr algn="ctr" rtl="0" fontAlgn="base"/>
            <a:endParaRPr lang="en-GB" sz="2400" i="0" dirty="0">
              <a:solidFill>
                <a:srgbClr val="000000"/>
              </a:solidFill>
              <a:effectLst/>
              <a:latin typeface="Calibri" panose="020F0502020204030204" pitchFamily="34" charset="0"/>
              <a:cs typeface="Calibri" panose="020F0502020204030204" pitchFamily="34" charset="0"/>
            </a:endParaRPr>
          </a:p>
          <a:p>
            <a:pPr algn="ctr" rtl="0" fontAlgn="base"/>
            <a:endParaRPr lang="en-GB" sz="2400" dirty="0">
              <a:solidFill>
                <a:srgbClr val="000000"/>
              </a:solidFill>
              <a:latin typeface="Calibri" panose="020F0502020204030204" pitchFamily="34" charset="0"/>
              <a:cs typeface="Calibri" panose="020F0502020204030204" pitchFamily="34" charset="0"/>
            </a:endParaRPr>
          </a:p>
          <a:p>
            <a:pPr algn="ctr" rtl="0" fontAlgn="base"/>
            <a:endParaRPr lang="en-GB" sz="2400" i="0" dirty="0">
              <a:solidFill>
                <a:srgbClr val="000000"/>
              </a:solidFill>
              <a:effectLst/>
              <a:latin typeface="Calibri" panose="020F0502020204030204" pitchFamily="34" charset="0"/>
              <a:cs typeface="Calibri" panose="020F0502020204030204" pitchFamily="34" charset="0"/>
            </a:endParaRPr>
          </a:p>
          <a:p>
            <a:pPr algn="ctr" rtl="0" fontAlgn="base"/>
            <a:endParaRPr lang="en-GB" sz="2400" dirty="0">
              <a:solidFill>
                <a:srgbClr val="000000"/>
              </a:solidFill>
              <a:latin typeface="Calibri" panose="020F0502020204030204" pitchFamily="34" charset="0"/>
              <a:cs typeface="Calibri" panose="020F0502020204030204" pitchFamily="34" charset="0"/>
            </a:endParaRPr>
          </a:p>
          <a:p>
            <a:pPr algn="ctr" rtl="0" fontAlgn="base"/>
            <a:endParaRPr lang="en-US" sz="240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825BC19-8C18-612A-26A5-D91A494101DD}"/>
              </a:ext>
            </a:extLst>
          </p:cNvPr>
          <p:cNvPicPr>
            <a:picLocks noChangeAspect="1"/>
          </p:cNvPicPr>
          <p:nvPr/>
        </p:nvPicPr>
        <p:blipFill>
          <a:blip r:embed="rId4"/>
          <a:stretch>
            <a:fillRect/>
          </a:stretch>
        </p:blipFill>
        <p:spPr>
          <a:xfrm>
            <a:off x="3502292" y="4448101"/>
            <a:ext cx="2689104" cy="2689104"/>
          </a:xfrm>
          <a:prstGeom prst="rect">
            <a:avLst/>
          </a:prstGeom>
        </p:spPr>
      </p:pic>
    </p:spTree>
    <p:extLst>
      <p:ext uri="{BB962C8B-B14F-4D97-AF65-F5344CB8AC3E}">
        <p14:creationId xmlns:p14="http://schemas.microsoft.com/office/powerpoint/2010/main" val="70857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School Values</a:t>
            </a:r>
          </a:p>
        </p:txBody>
      </p:sp>
      <p:sp>
        <p:nvSpPr>
          <p:cNvPr id="34" name="TextBox 33">
            <a:extLst>
              <a:ext uri="{FF2B5EF4-FFF2-40B4-BE49-F238E27FC236}">
                <a16:creationId xmlns:a16="http://schemas.microsoft.com/office/drawing/2014/main" id="{EAD24E42-47A7-0E41-746F-DF0D749ED6B9}"/>
              </a:ext>
            </a:extLst>
          </p:cNvPr>
          <p:cNvSpPr txBox="1"/>
          <p:nvPr/>
        </p:nvSpPr>
        <p:spPr>
          <a:xfrm>
            <a:off x="866981" y="3056739"/>
            <a:ext cx="8283936" cy="4524315"/>
          </a:xfrm>
          <a:prstGeom prst="rect">
            <a:avLst/>
          </a:prstGeom>
          <a:solidFill>
            <a:schemeClr val="bg1"/>
          </a:solidFill>
          <a:ln w="76200">
            <a:solidFill>
              <a:srgbClr val="445EA2"/>
            </a:solidFill>
          </a:ln>
        </p:spPr>
        <p:txBody>
          <a:bodyPr wrap="square" rtlCol="0">
            <a:spAutoFit/>
          </a:bodyPr>
          <a:lstStyle/>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Throughout our learning and school day, we will be focus on our 6 core values of:</a:t>
            </a:r>
            <a:endParaRPr lang="en-GB" sz="3200" dirty="0">
              <a:latin typeface="Calibri" panose="020F0502020204030204" pitchFamily="34" charset="0"/>
              <a:cs typeface="Calibri" panose="020F0502020204030204" pitchFamily="34" charset="0"/>
            </a:endParaRPr>
          </a:p>
          <a:p>
            <a:pPr algn="ctr"/>
            <a:r>
              <a:rPr lang="en-GB" sz="2400" dirty="0">
                <a:solidFill>
                  <a:srgbClr val="445EA2"/>
                </a:solidFill>
                <a:latin typeface="Calibri" panose="020F0502020204030204" pitchFamily="34" charset="0"/>
                <a:cs typeface="Calibri" panose="020F0502020204030204" pitchFamily="34" charset="0"/>
              </a:rPr>
              <a:t>Koinonia</a:t>
            </a:r>
          </a:p>
          <a:p>
            <a:pPr algn="ctr"/>
            <a:r>
              <a:rPr lang="en-GB" sz="2400" dirty="0">
                <a:solidFill>
                  <a:srgbClr val="445EA2"/>
                </a:solidFill>
                <a:latin typeface="Calibri" panose="020F0502020204030204" pitchFamily="34" charset="0"/>
                <a:cs typeface="Calibri" panose="020F0502020204030204" pitchFamily="34" charset="0"/>
              </a:rPr>
              <a:t>Compassion</a:t>
            </a:r>
          </a:p>
          <a:p>
            <a:pPr algn="ctr"/>
            <a:r>
              <a:rPr lang="en-GB" sz="2400" dirty="0">
                <a:solidFill>
                  <a:srgbClr val="445EA2"/>
                </a:solidFill>
                <a:latin typeface="Calibri" panose="020F0502020204030204" pitchFamily="34" charset="0"/>
                <a:cs typeface="Calibri" panose="020F0502020204030204" pitchFamily="34" charset="0"/>
              </a:rPr>
              <a:t>Hope</a:t>
            </a:r>
          </a:p>
          <a:p>
            <a:pPr algn="ctr"/>
            <a:r>
              <a:rPr lang="en-GB" sz="2400" dirty="0">
                <a:solidFill>
                  <a:srgbClr val="445EA2"/>
                </a:solidFill>
                <a:latin typeface="Calibri" panose="020F0502020204030204" pitchFamily="34" charset="0"/>
                <a:cs typeface="Calibri" panose="020F0502020204030204" pitchFamily="34" charset="0"/>
              </a:rPr>
              <a:t>Forgiveness</a:t>
            </a:r>
          </a:p>
          <a:p>
            <a:pPr algn="ctr"/>
            <a:r>
              <a:rPr lang="en-GB" sz="2400" dirty="0">
                <a:solidFill>
                  <a:srgbClr val="445EA2"/>
                </a:solidFill>
                <a:latin typeface="Calibri" panose="020F0502020204030204" pitchFamily="34" charset="0"/>
                <a:cs typeface="Calibri" panose="020F0502020204030204" pitchFamily="34" charset="0"/>
              </a:rPr>
              <a:t>Trust</a:t>
            </a:r>
          </a:p>
          <a:p>
            <a:pPr algn="ctr"/>
            <a:r>
              <a:rPr lang="en-GB" sz="2400" dirty="0">
                <a:solidFill>
                  <a:srgbClr val="445EA2"/>
                </a:solidFill>
                <a:latin typeface="Calibri" panose="020F0502020204030204" pitchFamily="34" charset="0"/>
                <a:cs typeface="Calibri" panose="020F0502020204030204" pitchFamily="34" charset="0"/>
              </a:rPr>
              <a:t>Endurance</a:t>
            </a:r>
          </a:p>
        </p:txBody>
      </p:sp>
      <p:pic>
        <p:nvPicPr>
          <p:cNvPr id="4" name="Picture 3">
            <a:extLst>
              <a:ext uri="{FF2B5EF4-FFF2-40B4-BE49-F238E27FC236}">
                <a16:creationId xmlns:a16="http://schemas.microsoft.com/office/drawing/2014/main" id="{7F4AB316-5A8D-B74B-AF9F-2F9639A669AF}"/>
              </a:ext>
            </a:extLst>
          </p:cNvPr>
          <p:cNvPicPr>
            <a:picLocks noChangeAspect="1"/>
          </p:cNvPicPr>
          <p:nvPr/>
        </p:nvPicPr>
        <p:blipFill>
          <a:blip r:embed="rId4"/>
          <a:stretch>
            <a:fillRect/>
          </a:stretch>
        </p:blipFill>
        <p:spPr>
          <a:xfrm>
            <a:off x="3518735" y="3270595"/>
            <a:ext cx="2980427" cy="1231209"/>
          </a:xfrm>
          <a:prstGeom prst="rect">
            <a:avLst/>
          </a:prstGeom>
        </p:spPr>
      </p:pic>
    </p:spTree>
    <p:extLst>
      <p:ext uri="{BB962C8B-B14F-4D97-AF65-F5344CB8AC3E}">
        <p14:creationId xmlns:p14="http://schemas.microsoft.com/office/powerpoint/2010/main" val="362121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Year R Expectations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608546" y="3147536"/>
            <a:ext cx="8702978" cy="4247317"/>
          </a:xfrm>
          <a:prstGeom prst="rect">
            <a:avLst/>
          </a:prstGeom>
          <a:solidFill>
            <a:schemeClr val="bg1"/>
          </a:solidFill>
          <a:ln w="76200">
            <a:solidFill>
              <a:srgbClr val="4495A2"/>
            </a:solidFill>
          </a:ln>
        </p:spPr>
        <p:txBody>
          <a:bodyPr wrap="square" lIns="91440" tIns="45720" rIns="91440" bIns="45720" rtlCol="0" anchor="t">
            <a:spAutoFit/>
          </a:bodyPr>
          <a:lstStyle/>
          <a:p>
            <a:pPr algn="l" rtl="0" fontAlgn="base"/>
            <a:r>
              <a:rPr lang="en-GB" sz="1800" b="1" i="0" u="none" strike="noStrike" dirty="0">
                <a:solidFill>
                  <a:srgbClr val="000000"/>
                </a:solidFill>
                <a:effectLst/>
                <a:latin typeface="Calibri" panose="020F0502020204030204" pitchFamily="34" charset="0"/>
                <a:cs typeface="Calibri" panose="020F0502020204030204" pitchFamily="34" charset="0"/>
              </a:rPr>
              <a:t>Develop confidence, resilience and independence </a:t>
            </a:r>
            <a:r>
              <a:rPr lang="en-US" sz="1800" b="0" i="0" dirty="0">
                <a:solidFill>
                  <a:srgbClr val="000000"/>
                </a:solidFill>
                <a:effectLst/>
                <a:latin typeface="Calibri" panose="020F0502020204030204" pitchFamily="34" charset="0"/>
                <a:cs typeface="Calibri" panose="020F0502020204030204" pitchFamily="34" charset="0"/>
              </a:rPr>
              <a:t>​</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pPr algn="l" rtl="0" fontAlgn="base"/>
            <a:r>
              <a:rPr lang="en-GB" sz="1800" b="1" i="0" u="none" strike="noStrike" dirty="0">
                <a:solidFill>
                  <a:srgbClr val="445EA2"/>
                </a:solidFill>
                <a:effectLst/>
                <a:latin typeface="Calibri" panose="020F0502020204030204" pitchFamily="34" charset="0"/>
                <a:cs typeface="Calibri" panose="020F0502020204030204" pitchFamily="34" charset="0"/>
              </a:rPr>
              <a:t>Encouraging the children to:</a:t>
            </a:r>
            <a:r>
              <a:rPr lang="en-US" sz="1800" b="0" i="0" dirty="0">
                <a:solidFill>
                  <a:srgbClr val="445EA2"/>
                </a:solidFill>
                <a:effectLst/>
                <a:latin typeface="Calibri" panose="020F0502020204030204" pitchFamily="34" charset="0"/>
                <a:cs typeface="Calibri" panose="020F0502020204030204" pitchFamily="34" charset="0"/>
              </a:rPr>
              <a:t>​</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Be responsible for their belongings </a:t>
            </a:r>
            <a:r>
              <a:rPr lang="en-US" sz="1800" b="0" i="0" dirty="0">
                <a:solidFill>
                  <a:srgbClr val="000000"/>
                </a:solidFill>
                <a:effectLst/>
                <a:latin typeface="Calibri" panose="020F0502020204030204" pitchFamily="34" charset="0"/>
                <a:cs typeface="Calibri" panose="020F0502020204030204" pitchFamily="34" charset="0"/>
              </a:rPr>
              <a:t>​</a:t>
            </a:r>
            <a:endParaRPr lang="en-US" b="0" i="0" dirty="0">
              <a:solidFill>
                <a:srgbClr val="000000"/>
              </a:solidFill>
              <a:effectLst/>
              <a:latin typeface="Calibri" panose="020F0502020204030204" pitchFamily="34" charset="0"/>
              <a:cs typeface="Calibri" panose="020F0502020204030204" pitchFamily="34" charset="0"/>
            </a:endParaRPr>
          </a:p>
          <a:p>
            <a:pPr fontAlgn="base">
              <a:buFont typeface="Arial" panose="020B0604020202020204" pitchFamily="34" charset="0"/>
              <a:buChar char="•"/>
            </a:pPr>
            <a:r>
              <a:rPr lang="en-GB" dirty="0">
                <a:solidFill>
                  <a:srgbClr val="000000"/>
                </a:solidFill>
                <a:latin typeface="Calibri"/>
                <a:cs typeface="Calibri"/>
              </a:rPr>
              <a:t>Bringing in reading book and book bag</a:t>
            </a:r>
          </a:p>
          <a:p>
            <a:pPr fontAlgn="base">
              <a:buFont typeface="Arial" panose="020B0604020202020204" pitchFamily="34" charset="0"/>
              <a:buChar char="•"/>
            </a:pPr>
            <a:r>
              <a:rPr lang="en-GB" b="0" i="0" dirty="0">
                <a:solidFill>
                  <a:srgbClr val="000000"/>
                </a:solidFill>
                <a:effectLst/>
                <a:latin typeface="Calibri"/>
                <a:cs typeface="Calibri"/>
              </a:rPr>
              <a:t>Coming into school as independently as possible</a:t>
            </a:r>
            <a:endParaRPr lang="en-GB"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GB" b="0" i="0" dirty="0">
              <a:solidFill>
                <a:srgbClr val="000000"/>
              </a:solidFill>
              <a:effectLst/>
              <a:latin typeface="Calibri" panose="020F0502020204030204" pitchFamily="34" charset="0"/>
              <a:cs typeface="Calibri" panose="020F0502020204030204" pitchFamily="34" charset="0"/>
            </a:endParaRPr>
          </a:p>
          <a:p>
            <a:pPr fontAlgn="base"/>
            <a:endParaRPr lang="en-US" dirty="0">
              <a:solidFill>
                <a:srgbClr val="000000"/>
              </a:solidFill>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Taking care of the environment</a:t>
            </a:r>
            <a:r>
              <a:rPr lang="en-US" sz="1800" b="0" i="0" dirty="0">
                <a:solidFill>
                  <a:srgbClr val="000000"/>
                </a:solidFill>
                <a:effectLst/>
                <a:latin typeface="Calibri" panose="020F0502020204030204" pitchFamily="34" charset="0"/>
                <a:cs typeface="Calibri" panose="020F0502020204030204" pitchFamily="34" charset="0"/>
              </a:rPr>
              <a:t>​</a:t>
            </a:r>
          </a:p>
          <a:p>
            <a:pPr algn="l" rtl="0" fontAlgn="base">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Be kind and considerate to others</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‘Have a go’ and to learn new challenges</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descr="A blue bag with white stripes&#10;&#10;Description automatically generated">
            <a:extLst>
              <a:ext uri="{FF2B5EF4-FFF2-40B4-BE49-F238E27FC236}">
                <a16:creationId xmlns:a16="http://schemas.microsoft.com/office/drawing/2014/main" id="{344EBD35-6665-4A6A-ACAF-00B2825A5282}"/>
              </a:ext>
            </a:extLst>
          </p:cNvPr>
          <p:cNvPicPr>
            <a:picLocks noChangeAspect="1"/>
          </p:cNvPicPr>
          <p:nvPr/>
        </p:nvPicPr>
        <p:blipFill>
          <a:blip r:embed="rId4"/>
          <a:stretch>
            <a:fillRect/>
          </a:stretch>
        </p:blipFill>
        <p:spPr>
          <a:xfrm>
            <a:off x="10195089" y="1185984"/>
            <a:ext cx="2144074" cy="2123180"/>
          </a:xfrm>
          <a:prstGeom prst="rect">
            <a:avLst/>
          </a:prstGeom>
        </p:spPr>
      </p:pic>
      <p:pic>
        <p:nvPicPr>
          <p:cNvPr id="4" name="Picture 3" descr="A blue and green water bottle with a blue lid&#10;&#10;Description automatically generated">
            <a:extLst>
              <a:ext uri="{FF2B5EF4-FFF2-40B4-BE49-F238E27FC236}">
                <a16:creationId xmlns:a16="http://schemas.microsoft.com/office/drawing/2014/main" id="{05CB3D77-680F-36EA-34AF-6C1F9B77068E}"/>
              </a:ext>
            </a:extLst>
          </p:cNvPr>
          <p:cNvPicPr>
            <a:picLocks noChangeAspect="1"/>
          </p:cNvPicPr>
          <p:nvPr/>
        </p:nvPicPr>
        <p:blipFill>
          <a:blip r:embed="rId5"/>
          <a:stretch>
            <a:fillRect/>
          </a:stretch>
        </p:blipFill>
        <p:spPr>
          <a:xfrm>
            <a:off x="10770488" y="3699281"/>
            <a:ext cx="1446957" cy="1447801"/>
          </a:xfrm>
          <a:prstGeom prst="rect">
            <a:avLst/>
          </a:prstGeom>
        </p:spPr>
      </p:pic>
      <p:pic>
        <p:nvPicPr>
          <p:cNvPr id="5" name="Picture 4" descr="A green and yellow jacket&#10;&#10;Description automatically generated">
            <a:extLst>
              <a:ext uri="{FF2B5EF4-FFF2-40B4-BE49-F238E27FC236}">
                <a16:creationId xmlns:a16="http://schemas.microsoft.com/office/drawing/2014/main" id="{CD8B34CE-76D6-D684-61D2-5B3F819CD0BF}"/>
              </a:ext>
            </a:extLst>
          </p:cNvPr>
          <p:cNvPicPr>
            <a:picLocks noChangeAspect="1"/>
          </p:cNvPicPr>
          <p:nvPr/>
        </p:nvPicPr>
        <p:blipFill>
          <a:blip r:embed="rId6"/>
          <a:stretch>
            <a:fillRect/>
          </a:stretch>
        </p:blipFill>
        <p:spPr>
          <a:xfrm>
            <a:off x="10504919" y="5880425"/>
            <a:ext cx="1380565" cy="1381370"/>
          </a:xfrm>
          <a:prstGeom prst="rect">
            <a:avLst/>
          </a:prstGeom>
        </p:spPr>
      </p:pic>
      <p:pic>
        <p:nvPicPr>
          <p:cNvPr id="7" name="Picture 6" descr="A pair of yellow rain boots&#10;&#10;Description automatically generated">
            <a:extLst>
              <a:ext uri="{FF2B5EF4-FFF2-40B4-BE49-F238E27FC236}">
                <a16:creationId xmlns:a16="http://schemas.microsoft.com/office/drawing/2014/main" id="{B8D00F2A-E663-1738-FAFB-B2FFF822196B}"/>
              </a:ext>
            </a:extLst>
          </p:cNvPr>
          <p:cNvPicPr>
            <a:picLocks noChangeAspect="1"/>
          </p:cNvPicPr>
          <p:nvPr/>
        </p:nvPicPr>
        <p:blipFill>
          <a:blip r:embed="rId7"/>
          <a:stretch>
            <a:fillRect/>
          </a:stretch>
        </p:blipFill>
        <p:spPr>
          <a:xfrm>
            <a:off x="8421787" y="270485"/>
            <a:ext cx="1530110" cy="1507312"/>
          </a:xfrm>
          <a:prstGeom prst="rect">
            <a:avLst/>
          </a:prstGeom>
        </p:spPr>
      </p:pic>
    </p:spTree>
    <p:extLst>
      <p:ext uri="{BB962C8B-B14F-4D97-AF65-F5344CB8AC3E}">
        <p14:creationId xmlns:p14="http://schemas.microsoft.com/office/powerpoint/2010/main" val="26906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Phonics and Reading in EYFS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2100728"/>
            <a:ext cx="9480209" cy="5447645"/>
          </a:xfrm>
          <a:prstGeom prst="rect">
            <a:avLst/>
          </a:prstGeom>
          <a:solidFill>
            <a:schemeClr val="bg1"/>
          </a:solidFill>
          <a:ln w="76200">
            <a:solidFill>
              <a:srgbClr val="4495A2"/>
            </a:solidFill>
          </a:ln>
        </p:spPr>
        <p:txBody>
          <a:bodyPr wrap="square" rtlCol="0">
            <a:spAutoFit/>
          </a:bodyPr>
          <a:lstStyle/>
          <a:p>
            <a:pPr algn="ctr" eaLnBrk="1" hangingPunct="1">
              <a:spcBef>
                <a:spcPct val="0"/>
              </a:spcBef>
              <a:defRPr/>
            </a:pPr>
            <a:endParaRPr lang="en-GB" altLang="en-US" sz="2400" dirty="0">
              <a:solidFill>
                <a:srgbClr val="00B050"/>
              </a:solidFill>
              <a:latin typeface="Comic Sans MS" panose="030F0702030302020204" pitchFamily="66" charset="0"/>
            </a:endParaRPr>
          </a:p>
          <a:p>
            <a:pPr eaLnBrk="1" hangingPunct="1">
              <a:spcBef>
                <a:spcPct val="0"/>
              </a:spcBef>
              <a:buFont typeface="Arial" panose="020B0604020202020204" pitchFamily="34" charset="0"/>
              <a:buNone/>
              <a:defRPr/>
            </a:pPr>
            <a:r>
              <a:rPr lang="en-GB" altLang="en-US" dirty="0">
                <a:solidFill>
                  <a:srgbClr val="002060"/>
                </a:solidFill>
                <a:latin typeface="Calibri" panose="020F0502020204030204" pitchFamily="34" charset="0"/>
                <a:cs typeface="Calibri" panose="020F0502020204030204" pitchFamily="34" charset="0"/>
              </a:rPr>
              <a:t>Our</a:t>
            </a:r>
            <a:r>
              <a:rPr lang="en-GB" altLang="en-US" sz="1800" dirty="0">
                <a:solidFill>
                  <a:srgbClr val="002060"/>
                </a:solidFill>
                <a:latin typeface="Calibri" panose="020F0502020204030204" pitchFamily="34" charset="0"/>
                <a:cs typeface="Calibri" panose="020F0502020204030204" pitchFamily="34" charset="0"/>
              </a:rPr>
              <a:t> phonics scheme is called ‘Little Wandles’</a:t>
            </a:r>
          </a:p>
          <a:p>
            <a:pPr eaLnBrk="1" hangingPunct="1">
              <a:spcBef>
                <a:spcPct val="0"/>
              </a:spcBef>
              <a:defRPr/>
            </a:pPr>
            <a:endParaRPr lang="en-GB" altLang="en-US" sz="1800" dirty="0">
              <a:solidFill>
                <a:srgbClr val="002060"/>
              </a:solidFill>
              <a:latin typeface="Calibri" panose="020F0502020204030204" pitchFamily="34" charset="0"/>
              <a:cs typeface="Calibri" panose="020F0502020204030204" pitchFamily="34" charset="0"/>
            </a:endParaRPr>
          </a:p>
          <a:p>
            <a:pPr eaLnBrk="1" hangingPunct="1">
              <a:spcBef>
                <a:spcPct val="0"/>
              </a:spcBef>
              <a:buFont typeface="Arial" panose="020B0604020202020204" pitchFamily="34" charset="0"/>
              <a:buNone/>
              <a:defRPr/>
            </a:pPr>
            <a:r>
              <a:rPr lang="en-GB" altLang="en-US" sz="1800" dirty="0">
                <a:solidFill>
                  <a:srgbClr val="002060"/>
                </a:solidFill>
                <a:latin typeface="Calibri" panose="020F0502020204030204" pitchFamily="34" charset="0"/>
                <a:cs typeface="Calibri" panose="020F0502020204030204" pitchFamily="34" charset="0"/>
              </a:rPr>
              <a:t>Children begin by learning a phoneme (the sound) and the corresponding grapheme (the letter).</a:t>
            </a:r>
          </a:p>
          <a:p>
            <a:pPr eaLnBrk="1" hangingPunct="1">
              <a:spcBef>
                <a:spcPct val="0"/>
              </a:spcBef>
              <a:buFont typeface="Arial" panose="020B0604020202020204" pitchFamily="34" charset="0"/>
              <a:buNone/>
              <a:defRPr/>
            </a:pPr>
            <a:r>
              <a:rPr lang="en-GB" altLang="en-US" sz="1800" dirty="0">
                <a:solidFill>
                  <a:srgbClr val="002060"/>
                </a:solidFill>
                <a:latin typeface="Calibri" panose="020F0502020204030204" pitchFamily="34" charset="0"/>
                <a:cs typeface="Calibri" panose="020F0502020204030204" pitchFamily="34" charset="0"/>
              </a:rPr>
              <a:t>We will be using this terminology and language.</a:t>
            </a:r>
          </a:p>
          <a:p>
            <a:pPr eaLnBrk="1" hangingPunct="1">
              <a:spcBef>
                <a:spcPct val="0"/>
              </a:spcBef>
              <a:buFont typeface="Arial" panose="020B0604020202020204" pitchFamily="34" charset="0"/>
              <a:buNone/>
              <a:defRPr/>
            </a:pPr>
            <a:endParaRPr lang="en-US" altLang="en-US" sz="1800" dirty="0">
              <a:solidFill>
                <a:srgbClr val="002060"/>
              </a:solidFill>
              <a:latin typeface="Calibri" panose="020F0502020204030204" pitchFamily="34" charset="0"/>
              <a:cs typeface="Calibri" panose="020F0502020204030204" pitchFamily="34" charset="0"/>
            </a:endParaRPr>
          </a:p>
          <a:p>
            <a:pPr eaLnBrk="1" hangingPunct="1">
              <a:spcBef>
                <a:spcPct val="0"/>
              </a:spcBef>
              <a:buFont typeface="Arial" panose="020B0604020202020204" pitchFamily="34" charset="0"/>
              <a:buNone/>
              <a:defRPr/>
            </a:pPr>
            <a:r>
              <a:rPr lang="en-US" altLang="en-US" sz="1800" dirty="0">
                <a:solidFill>
                  <a:srgbClr val="002060"/>
                </a:solidFill>
                <a:latin typeface="Calibri" panose="020F0502020204030204" pitchFamily="34" charset="0"/>
                <a:cs typeface="Calibri" panose="020F0502020204030204" pitchFamily="34" charset="0"/>
              </a:rPr>
              <a:t>Each phoneme/grapheme is represented by an image and a phrase to embed learning. There is also a formation phrase to help the children to write the letter.</a:t>
            </a:r>
          </a:p>
          <a:p>
            <a:pPr marL="342900" indent="-342900" eaLnBrk="1" hangingPunct="1">
              <a:spcBef>
                <a:spcPct val="0"/>
              </a:spcBef>
              <a:defRPr/>
            </a:pPr>
            <a:endParaRPr lang="en-US" altLang="en-US" sz="1800" dirty="0">
              <a:solidFill>
                <a:srgbClr val="002060"/>
              </a:solidFill>
              <a:latin typeface="Calibri" panose="020F0502020204030204" pitchFamily="34" charset="0"/>
              <a:cs typeface="Calibri" panose="020F0502020204030204" pitchFamily="34" charset="0"/>
            </a:endParaRPr>
          </a:p>
          <a:p>
            <a:pPr eaLnBrk="1" hangingPunct="1">
              <a:spcBef>
                <a:spcPct val="0"/>
              </a:spcBef>
              <a:buFont typeface="Arial" panose="020B0604020202020204" pitchFamily="34" charset="0"/>
              <a:buNone/>
              <a:defRPr/>
            </a:pPr>
            <a:r>
              <a:rPr lang="en-US" altLang="en-US" sz="1800" dirty="0">
                <a:solidFill>
                  <a:srgbClr val="002060"/>
                </a:solidFill>
                <a:latin typeface="Calibri" panose="020F0502020204030204" pitchFamily="34" charset="0"/>
                <a:cs typeface="Calibri" panose="020F0502020204030204" pitchFamily="34" charset="0"/>
              </a:rPr>
              <a:t>Children are encouraged to hear the first sound in a word so we use collections of pictures and objects that all begin with the same sound, a bit like the game of I-spy.</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4" name="Picture 3">
            <a:extLst>
              <a:ext uri="{FF2B5EF4-FFF2-40B4-BE49-F238E27FC236}">
                <a16:creationId xmlns:a16="http://schemas.microsoft.com/office/drawing/2014/main" id="{CD64B345-1D1B-3BBD-3993-B9BC08223A19}"/>
              </a:ext>
            </a:extLst>
          </p:cNvPr>
          <p:cNvPicPr>
            <a:picLocks noChangeAspect="1"/>
          </p:cNvPicPr>
          <p:nvPr/>
        </p:nvPicPr>
        <p:blipFill>
          <a:blip r:embed="rId5"/>
          <a:stretch>
            <a:fillRect/>
          </a:stretch>
        </p:blipFill>
        <p:spPr>
          <a:xfrm>
            <a:off x="1918481" y="5496825"/>
            <a:ext cx="2158171" cy="1828423"/>
          </a:xfrm>
          <a:prstGeom prst="rect">
            <a:avLst/>
          </a:prstGeom>
        </p:spPr>
      </p:pic>
      <p:pic>
        <p:nvPicPr>
          <p:cNvPr id="5" name="Picture 4">
            <a:extLst>
              <a:ext uri="{FF2B5EF4-FFF2-40B4-BE49-F238E27FC236}">
                <a16:creationId xmlns:a16="http://schemas.microsoft.com/office/drawing/2014/main" id="{15461413-3142-5C2A-F416-F79FF80A153B}"/>
              </a:ext>
            </a:extLst>
          </p:cNvPr>
          <p:cNvPicPr>
            <a:picLocks noChangeAspect="1"/>
          </p:cNvPicPr>
          <p:nvPr/>
        </p:nvPicPr>
        <p:blipFill>
          <a:blip r:embed="rId6"/>
          <a:stretch>
            <a:fillRect/>
          </a:stretch>
        </p:blipFill>
        <p:spPr>
          <a:xfrm>
            <a:off x="5577543" y="5496825"/>
            <a:ext cx="3251950" cy="1828423"/>
          </a:xfrm>
          <a:prstGeom prst="rect">
            <a:avLst/>
          </a:prstGeom>
        </p:spPr>
      </p:pic>
    </p:spTree>
    <p:extLst>
      <p:ext uri="{BB962C8B-B14F-4D97-AF65-F5344CB8AC3E}">
        <p14:creationId xmlns:p14="http://schemas.microsoft.com/office/powerpoint/2010/main" val="115675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Phonics and Reading in EYFS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3028739"/>
            <a:ext cx="9351715" cy="3684085"/>
          </a:xfrm>
          <a:prstGeom prst="rect">
            <a:avLst/>
          </a:prstGeom>
          <a:solidFill>
            <a:schemeClr val="bg1"/>
          </a:solidFill>
          <a:ln w="76200">
            <a:solidFill>
              <a:srgbClr val="4495A2"/>
            </a:solidFill>
          </a:ln>
        </p:spPr>
        <p:txBody>
          <a:bodyPr wrap="square" rtlCol="0">
            <a:spAutoFit/>
          </a:bodyPr>
          <a:lstStyle/>
          <a:p>
            <a:pPr algn="ctr" eaLnBrk="1" hangingPunct="1">
              <a:spcBef>
                <a:spcPct val="0"/>
              </a:spcBef>
              <a:defRPr/>
            </a:pPr>
            <a:endParaRPr lang="en-GB" altLang="en-US" sz="2400" dirty="0">
              <a:solidFill>
                <a:srgbClr val="00B050"/>
              </a:solidFill>
              <a:latin typeface="Comic Sans MS" panose="030F0702030302020204" pitchFamily="66" charset="0"/>
            </a:endParaRPr>
          </a:p>
          <a:p>
            <a:pPr algn="ctr"/>
            <a:r>
              <a:rPr lang="en-GB" sz="2400" u="sng" dirty="0">
                <a:latin typeface="Calibri" panose="020F0502020204030204" pitchFamily="34" charset="0"/>
                <a:cs typeface="Calibri" panose="020F0502020204030204" pitchFamily="34" charset="0"/>
              </a:rPr>
              <a:t>Oral Blending</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eaLnBrk="1" hangingPunct="1">
              <a:lnSpc>
                <a:spcPct val="90000"/>
              </a:lnSpc>
              <a:spcBef>
                <a:spcPct val="0"/>
              </a:spcBef>
              <a:buFontTx/>
              <a:buNone/>
            </a:pPr>
            <a:r>
              <a:rPr lang="en-GB" altLang="en-US" sz="1800" dirty="0">
                <a:solidFill>
                  <a:srgbClr val="002060"/>
                </a:solidFill>
                <a:latin typeface="Calibri" panose="020F0502020204030204" pitchFamily="34" charset="0"/>
                <a:cs typeface="Calibri" panose="020F0502020204030204" pitchFamily="34" charset="0"/>
              </a:rPr>
              <a:t>Children play games to encourage them to hear sounds and blend them together, for </a:t>
            </a:r>
            <a:r>
              <a:rPr lang="en-GB" altLang="en-US" sz="1800" dirty="0" err="1">
                <a:solidFill>
                  <a:srgbClr val="002060"/>
                </a:solidFill>
                <a:latin typeface="Calibri" panose="020F0502020204030204" pitchFamily="34" charset="0"/>
                <a:cs typeface="Calibri" panose="020F0502020204030204" pitchFamily="34" charset="0"/>
              </a:rPr>
              <a:t>e.g</a:t>
            </a:r>
            <a:r>
              <a:rPr lang="en-GB" altLang="en-US" sz="1800" dirty="0">
                <a:solidFill>
                  <a:srgbClr val="002060"/>
                </a:solidFill>
                <a:latin typeface="Calibri" panose="020F0502020204030204" pitchFamily="34" charset="0"/>
                <a:cs typeface="Calibri" panose="020F0502020204030204" pitchFamily="34" charset="0"/>
              </a:rPr>
              <a:t> touch your h-</a:t>
            </a:r>
            <a:r>
              <a:rPr lang="en-GB" altLang="en-US" sz="1800" dirty="0" err="1">
                <a:solidFill>
                  <a:srgbClr val="002060"/>
                </a:solidFill>
                <a:latin typeface="Calibri" panose="020F0502020204030204" pitchFamily="34" charset="0"/>
                <a:cs typeface="Calibri" panose="020F0502020204030204" pitchFamily="34" charset="0"/>
              </a:rPr>
              <a:t>ea</a:t>
            </a:r>
            <a:r>
              <a:rPr lang="en-GB" altLang="en-US" sz="1800" dirty="0">
                <a:solidFill>
                  <a:srgbClr val="002060"/>
                </a:solidFill>
                <a:latin typeface="Calibri" panose="020F0502020204030204" pitchFamily="34" charset="0"/>
                <a:cs typeface="Calibri" panose="020F0502020204030204" pitchFamily="34" charset="0"/>
              </a:rPr>
              <a:t>-d  t-</a:t>
            </a:r>
            <a:r>
              <a:rPr lang="en-GB" altLang="en-US" sz="1800" dirty="0" err="1">
                <a:solidFill>
                  <a:srgbClr val="002060"/>
                </a:solidFill>
                <a:latin typeface="Calibri" panose="020F0502020204030204" pitchFamily="34" charset="0"/>
                <a:cs typeface="Calibri" panose="020F0502020204030204" pitchFamily="34" charset="0"/>
              </a:rPr>
              <a:t>oe</a:t>
            </a:r>
            <a:r>
              <a:rPr lang="en-GB" altLang="en-US" sz="1800" dirty="0">
                <a:solidFill>
                  <a:srgbClr val="002060"/>
                </a:solidFill>
                <a:latin typeface="Calibri" panose="020F0502020204030204" pitchFamily="34" charset="0"/>
                <a:cs typeface="Calibri" panose="020F0502020204030204" pitchFamily="34" charset="0"/>
              </a:rPr>
              <a:t>-s  m-</a:t>
            </a:r>
            <a:r>
              <a:rPr lang="en-GB" altLang="en-US" sz="1800" dirty="0" err="1">
                <a:solidFill>
                  <a:srgbClr val="002060"/>
                </a:solidFill>
                <a:latin typeface="Calibri" panose="020F0502020204030204" pitchFamily="34" charset="0"/>
                <a:cs typeface="Calibri" panose="020F0502020204030204" pitchFamily="34" charset="0"/>
              </a:rPr>
              <a:t>ou</a:t>
            </a:r>
            <a:r>
              <a:rPr lang="en-GB" altLang="en-US" sz="1800" dirty="0">
                <a:solidFill>
                  <a:srgbClr val="002060"/>
                </a:solidFill>
                <a:latin typeface="Calibri" panose="020F0502020204030204" pitchFamily="34" charset="0"/>
                <a:cs typeface="Calibri" panose="020F0502020204030204" pitchFamily="34" charset="0"/>
              </a:rPr>
              <a:t>-</a:t>
            </a:r>
            <a:r>
              <a:rPr lang="en-GB" altLang="en-US" sz="1800" dirty="0" err="1">
                <a:solidFill>
                  <a:srgbClr val="002060"/>
                </a:solidFill>
                <a:latin typeface="Calibri" panose="020F0502020204030204" pitchFamily="34" charset="0"/>
                <a:cs typeface="Calibri" panose="020F0502020204030204" pitchFamily="34" charset="0"/>
              </a:rPr>
              <a:t>th</a:t>
            </a:r>
            <a:r>
              <a:rPr lang="en-GB" altLang="en-US" sz="1800" dirty="0">
                <a:solidFill>
                  <a:srgbClr val="002060"/>
                </a:solidFill>
                <a:latin typeface="Calibri" panose="020F0502020204030204" pitchFamily="34" charset="0"/>
                <a:cs typeface="Calibri" panose="020F0502020204030204" pitchFamily="34" charset="0"/>
              </a:rPr>
              <a:t>  </a:t>
            </a:r>
            <a:r>
              <a:rPr lang="en-GB" altLang="en-US" sz="1800" dirty="0" err="1">
                <a:solidFill>
                  <a:srgbClr val="002060"/>
                </a:solidFill>
                <a:latin typeface="Calibri" panose="020F0502020204030204" pitchFamily="34" charset="0"/>
                <a:cs typeface="Calibri" panose="020F0502020204030204" pitchFamily="34" charset="0"/>
              </a:rPr>
              <a:t>kn</a:t>
            </a:r>
            <a:r>
              <a:rPr lang="en-GB" altLang="en-US" sz="1800" dirty="0">
                <a:solidFill>
                  <a:srgbClr val="002060"/>
                </a:solidFill>
                <a:latin typeface="Calibri" panose="020F0502020204030204" pitchFamily="34" charset="0"/>
                <a:cs typeface="Calibri" panose="020F0502020204030204" pitchFamily="34" charset="0"/>
              </a:rPr>
              <a:t>-</a:t>
            </a:r>
            <a:r>
              <a:rPr lang="en-GB" altLang="en-US" sz="1800" dirty="0" err="1">
                <a:solidFill>
                  <a:srgbClr val="002060"/>
                </a:solidFill>
                <a:latin typeface="Calibri" panose="020F0502020204030204" pitchFamily="34" charset="0"/>
                <a:cs typeface="Calibri" panose="020F0502020204030204" pitchFamily="34" charset="0"/>
              </a:rPr>
              <a:t>ee</a:t>
            </a:r>
            <a:r>
              <a:rPr lang="en-GB" altLang="en-US" sz="1800" dirty="0">
                <a:solidFill>
                  <a:srgbClr val="002060"/>
                </a:solidFill>
                <a:latin typeface="Calibri" panose="020F0502020204030204" pitchFamily="34" charset="0"/>
                <a:cs typeface="Calibri" panose="020F0502020204030204" pitchFamily="34" charset="0"/>
              </a:rPr>
              <a:t>-s.</a:t>
            </a:r>
          </a:p>
          <a:p>
            <a:pPr eaLnBrk="1" hangingPunct="1">
              <a:lnSpc>
                <a:spcPct val="90000"/>
              </a:lnSpc>
              <a:spcBef>
                <a:spcPct val="0"/>
              </a:spcBef>
              <a:buFontTx/>
              <a:buNone/>
            </a:pPr>
            <a:endParaRPr lang="en-GB" altLang="en-US" sz="1800" dirty="0">
              <a:solidFill>
                <a:srgbClr val="002060"/>
              </a:solidFill>
              <a:latin typeface="Calibri" panose="020F0502020204030204" pitchFamily="34" charset="0"/>
              <a:cs typeface="Calibri" panose="020F0502020204030204" pitchFamily="34" charset="0"/>
            </a:endParaRPr>
          </a:p>
          <a:p>
            <a:pPr eaLnBrk="1" hangingPunct="1">
              <a:lnSpc>
                <a:spcPct val="90000"/>
              </a:lnSpc>
              <a:spcBef>
                <a:spcPct val="0"/>
              </a:spcBef>
              <a:buFontTx/>
              <a:buNone/>
            </a:pPr>
            <a:r>
              <a:rPr lang="en-GB" altLang="en-US" sz="1800" dirty="0">
                <a:solidFill>
                  <a:srgbClr val="002060"/>
                </a:solidFill>
                <a:latin typeface="Calibri" panose="020F0502020204030204" pitchFamily="34" charset="0"/>
                <a:cs typeface="Calibri" panose="020F0502020204030204" pitchFamily="34" charset="0"/>
              </a:rPr>
              <a:t>Guessing what picture is hiding when an adult ‘sound talks’ for them. S-u-n  p-e-g  s-o-ck</a:t>
            </a:r>
          </a:p>
          <a:p>
            <a:pPr eaLnBrk="1" hangingPunct="1">
              <a:lnSpc>
                <a:spcPct val="90000"/>
              </a:lnSpc>
              <a:spcBef>
                <a:spcPct val="0"/>
              </a:spcBef>
              <a:buFontTx/>
              <a:buNone/>
            </a:pPr>
            <a:endParaRPr lang="en-GB" altLang="en-US" sz="1800" dirty="0">
              <a:solidFill>
                <a:srgbClr val="002060"/>
              </a:solidFill>
              <a:latin typeface="Calibri" panose="020F0502020204030204" pitchFamily="34" charset="0"/>
              <a:cs typeface="Calibri" panose="020F0502020204030204" pitchFamily="34" charset="0"/>
            </a:endParaRPr>
          </a:p>
          <a:p>
            <a:pPr eaLnBrk="1" hangingPunct="1">
              <a:lnSpc>
                <a:spcPct val="90000"/>
              </a:lnSpc>
              <a:spcBef>
                <a:spcPct val="0"/>
              </a:spcBef>
              <a:buFontTx/>
              <a:buNone/>
            </a:pPr>
            <a:r>
              <a:rPr lang="en-GB" altLang="en-US" sz="1800" dirty="0">
                <a:solidFill>
                  <a:srgbClr val="002060"/>
                </a:solidFill>
                <a:latin typeface="Calibri" panose="020F0502020204030204" pitchFamily="34" charset="0"/>
                <a:cs typeface="Calibri" panose="020F0502020204030204" pitchFamily="34" charset="0"/>
              </a:rPr>
              <a:t>Other games include: Can you do the actions?           </a:t>
            </a:r>
          </a:p>
          <a:p>
            <a:pPr eaLnBrk="1" hangingPunct="1">
              <a:lnSpc>
                <a:spcPct val="90000"/>
              </a:lnSpc>
              <a:spcBef>
                <a:spcPct val="0"/>
              </a:spcBef>
              <a:buFontTx/>
              <a:buNone/>
            </a:pPr>
            <a:r>
              <a:rPr lang="en-GB" altLang="en-US" sz="1800" dirty="0">
                <a:solidFill>
                  <a:srgbClr val="002060"/>
                </a:solidFill>
                <a:latin typeface="Calibri" panose="020F0502020204030204" pitchFamily="34" charset="0"/>
                <a:cs typeface="Calibri" panose="020F0502020204030204" pitchFamily="34" charset="0"/>
              </a:rPr>
              <a:t>And What’s that noise?</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8" name="Picture 1">
            <a:extLst>
              <a:ext uri="{FF2B5EF4-FFF2-40B4-BE49-F238E27FC236}">
                <a16:creationId xmlns:a16="http://schemas.microsoft.com/office/drawing/2014/main" id="{0D9C2B1B-C8A3-C68E-5484-F9A18D433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983" y="5456256"/>
            <a:ext cx="2110076" cy="111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087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Phonics and Reading in EYFS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3028739"/>
            <a:ext cx="9351715" cy="4247317"/>
          </a:xfrm>
          <a:prstGeom prst="rect">
            <a:avLst/>
          </a:prstGeom>
          <a:solidFill>
            <a:schemeClr val="bg1"/>
          </a:solidFill>
          <a:ln w="76200">
            <a:solidFill>
              <a:srgbClr val="4495A2"/>
            </a:solidFill>
          </a:ln>
        </p:spPr>
        <p:txBody>
          <a:bodyPr wrap="square" rtlCol="0">
            <a:spAutoFit/>
          </a:bodyPr>
          <a:lstStyle/>
          <a:p>
            <a:pPr>
              <a:spcBef>
                <a:spcPct val="0"/>
              </a:spcBef>
              <a:buFontTx/>
              <a:buNone/>
            </a:pPr>
            <a:r>
              <a:rPr lang="en-GB" altLang="en-US" sz="1800" dirty="0">
                <a:solidFill>
                  <a:srgbClr val="0033CC"/>
                </a:solidFill>
                <a:latin typeface="Calibri" panose="020F0502020204030204" pitchFamily="34" charset="0"/>
                <a:cs typeface="Calibri" panose="020F0502020204030204" pitchFamily="34" charset="0"/>
              </a:rPr>
              <a:t>Children will use their skills of blending to begin ‘sounding out’ and reading whole words.</a:t>
            </a:r>
          </a:p>
          <a:p>
            <a:pPr>
              <a:spcBef>
                <a:spcPct val="0"/>
              </a:spcBef>
              <a:buFontTx/>
              <a:buNone/>
            </a:pPr>
            <a:endParaRPr lang="en-GB" altLang="en-US" sz="1800" dirty="0">
              <a:solidFill>
                <a:srgbClr val="0033CC"/>
              </a:solidFill>
              <a:latin typeface="Calibri" panose="020F0502020204030204" pitchFamily="34" charset="0"/>
              <a:cs typeface="Calibri" panose="020F0502020204030204" pitchFamily="34" charset="0"/>
            </a:endParaRPr>
          </a:p>
          <a:p>
            <a:pPr>
              <a:spcBef>
                <a:spcPct val="0"/>
              </a:spcBef>
              <a:buFontTx/>
              <a:buNone/>
            </a:pPr>
            <a:r>
              <a:rPr lang="en-GB" altLang="en-US" sz="1800" dirty="0">
                <a:solidFill>
                  <a:srgbClr val="0033CC"/>
                </a:solidFill>
                <a:latin typeface="Calibri" panose="020F0502020204030204" pitchFamily="34" charset="0"/>
                <a:cs typeface="Calibri" panose="020F0502020204030204" pitchFamily="34" charset="0"/>
              </a:rPr>
              <a:t>They will need to recognise the graphemes/phonemes ‘Sound them out’ and then blend them together.</a:t>
            </a:r>
          </a:p>
          <a:p>
            <a:pPr>
              <a:spcBef>
                <a:spcPct val="0"/>
              </a:spcBef>
              <a:buFontTx/>
              <a:buNone/>
            </a:pPr>
            <a:endParaRPr lang="en-GB" altLang="en-US" sz="1800" dirty="0">
              <a:solidFill>
                <a:srgbClr val="0033CC"/>
              </a:solidFill>
              <a:latin typeface="Calibri" panose="020F0502020204030204" pitchFamily="34" charset="0"/>
              <a:cs typeface="Calibri" panose="020F0502020204030204" pitchFamily="34" charset="0"/>
            </a:endParaRPr>
          </a:p>
          <a:p>
            <a:pPr>
              <a:spcBef>
                <a:spcPct val="0"/>
              </a:spcBef>
              <a:buFontTx/>
              <a:buNone/>
            </a:pPr>
            <a:r>
              <a:rPr lang="en-GB" altLang="en-US" sz="1800" dirty="0">
                <a:solidFill>
                  <a:srgbClr val="0033CC"/>
                </a:solidFill>
                <a:latin typeface="Calibri" panose="020F0502020204030204" pitchFamily="34" charset="0"/>
                <a:cs typeface="Calibri" panose="020F0502020204030204" pitchFamily="34" charset="0"/>
              </a:rPr>
              <a:t>Once they have secured this skill they will bring a fully decodable book home with them. </a:t>
            </a:r>
            <a:r>
              <a:rPr lang="en-GB" altLang="en-US" sz="1800" b="1" u="sng" dirty="0">
                <a:solidFill>
                  <a:srgbClr val="0033CC"/>
                </a:solidFill>
                <a:latin typeface="Calibri" panose="020F0502020204030204" pitchFamily="34" charset="0"/>
                <a:cs typeface="Calibri" panose="020F0502020204030204" pitchFamily="34" charset="0"/>
              </a:rPr>
              <a:t>They will have the same book all week</a:t>
            </a:r>
          </a:p>
          <a:p>
            <a:pPr>
              <a:spcBef>
                <a:spcPct val="0"/>
              </a:spcBef>
              <a:buFontTx/>
              <a:buNone/>
            </a:pPr>
            <a:endParaRPr lang="en-GB" altLang="en-US" sz="1800" dirty="0">
              <a:solidFill>
                <a:srgbClr val="0033CC"/>
              </a:solidFill>
              <a:latin typeface="Calibri" panose="020F0502020204030204" pitchFamily="34" charset="0"/>
              <a:cs typeface="Calibri" panose="020F0502020204030204" pitchFamily="34" charset="0"/>
            </a:endParaRPr>
          </a:p>
          <a:p>
            <a:pPr>
              <a:spcBef>
                <a:spcPct val="0"/>
              </a:spcBef>
              <a:buFontTx/>
              <a:buNone/>
            </a:pPr>
            <a:r>
              <a:rPr lang="en-GB" altLang="en-US" sz="1800" dirty="0">
                <a:solidFill>
                  <a:srgbClr val="0033CC"/>
                </a:solidFill>
                <a:latin typeface="Calibri" panose="020F0502020204030204" pitchFamily="34" charset="0"/>
                <a:cs typeface="Calibri" panose="020F0502020204030204" pitchFamily="34" charset="0"/>
              </a:rPr>
              <a:t>They will also be reading this book at school 3 times a week and practising different skills such as reading with expression and showing an understanding of the story as well as using their phonic skills.</a:t>
            </a:r>
          </a:p>
          <a:p>
            <a:pPr>
              <a:spcBef>
                <a:spcPct val="0"/>
              </a:spcBef>
              <a:buFontTx/>
              <a:buNone/>
            </a:pPr>
            <a:endParaRPr lang="en-GB" altLang="en-US" sz="1800" dirty="0">
              <a:solidFill>
                <a:srgbClr val="0033CC"/>
              </a:solidFill>
              <a:latin typeface="Calibri" panose="020F0502020204030204" pitchFamily="34" charset="0"/>
              <a:cs typeface="Calibri" panose="020F0502020204030204" pitchFamily="34" charset="0"/>
            </a:endParaRPr>
          </a:p>
          <a:p>
            <a:pPr>
              <a:spcBef>
                <a:spcPct val="0"/>
              </a:spcBef>
              <a:buFontTx/>
              <a:buNone/>
            </a:pPr>
            <a:r>
              <a:rPr lang="en-GB" altLang="en-US" sz="1800" dirty="0">
                <a:solidFill>
                  <a:srgbClr val="0033CC"/>
                </a:solidFill>
                <a:latin typeface="Calibri" panose="020F0502020204030204" pitchFamily="34" charset="0"/>
                <a:cs typeface="Calibri" panose="020F0502020204030204" pitchFamily="34" charset="0"/>
              </a:rPr>
              <a:t>They may also bring home a sharing book that will be for pleasure and enjoyment.</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4" name="Picture 3">
            <a:extLst>
              <a:ext uri="{FF2B5EF4-FFF2-40B4-BE49-F238E27FC236}">
                <a16:creationId xmlns:a16="http://schemas.microsoft.com/office/drawing/2014/main" id="{6184FABA-9639-84C7-E13F-3AAD40868DAE}"/>
              </a:ext>
            </a:extLst>
          </p:cNvPr>
          <p:cNvPicPr>
            <a:picLocks noChangeAspect="1"/>
          </p:cNvPicPr>
          <p:nvPr/>
        </p:nvPicPr>
        <p:blipFill>
          <a:blip r:embed="rId5"/>
          <a:stretch>
            <a:fillRect/>
          </a:stretch>
        </p:blipFill>
        <p:spPr>
          <a:xfrm>
            <a:off x="2131443" y="1796215"/>
            <a:ext cx="1810669" cy="1024217"/>
          </a:xfrm>
          <a:prstGeom prst="rect">
            <a:avLst/>
          </a:prstGeom>
        </p:spPr>
      </p:pic>
      <p:pic>
        <p:nvPicPr>
          <p:cNvPr id="5" name="Picture 4">
            <a:extLst>
              <a:ext uri="{FF2B5EF4-FFF2-40B4-BE49-F238E27FC236}">
                <a16:creationId xmlns:a16="http://schemas.microsoft.com/office/drawing/2014/main" id="{93D2C9E2-844C-79E1-5CD2-5074B7C2BD78}"/>
              </a:ext>
            </a:extLst>
          </p:cNvPr>
          <p:cNvPicPr>
            <a:picLocks noChangeAspect="1"/>
          </p:cNvPicPr>
          <p:nvPr/>
        </p:nvPicPr>
        <p:blipFill>
          <a:blip r:embed="rId6"/>
          <a:stretch>
            <a:fillRect/>
          </a:stretch>
        </p:blipFill>
        <p:spPr>
          <a:xfrm>
            <a:off x="5817996" y="1792125"/>
            <a:ext cx="1919025" cy="1024217"/>
          </a:xfrm>
          <a:prstGeom prst="rect">
            <a:avLst/>
          </a:prstGeom>
        </p:spPr>
      </p:pic>
      <p:pic>
        <p:nvPicPr>
          <p:cNvPr id="6" name="Picture 5">
            <a:extLst>
              <a:ext uri="{FF2B5EF4-FFF2-40B4-BE49-F238E27FC236}">
                <a16:creationId xmlns:a16="http://schemas.microsoft.com/office/drawing/2014/main" id="{781C6AD3-A3BD-DF2A-6AE6-2BD46D01979A}"/>
              </a:ext>
            </a:extLst>
          </p:cNvPr>
          <p:cNvPicPr>
            <a:picLocks noChangeAspect="1"/>
          </p:cNvPicPr>
          <p:nvPr/>
        </p:nvPicPr>
        <p:blipFill>
          <a:blip r:embed="rId7"/>
          <a:stretch>
            <a:fillRect/>
          </a:stretch>
        </p:blipFill>
        <p:spPr>
          <a:xfrm>
            <a:off x="8258921" y="5983843"/>
            <a:ext cx="1237595" cy="1170533"/>
          </a:xfrm>
          <a:prstGeom prst="rect">
            <a:avLst/>
          </a:prstGeom>
        </p:spPr>
      </p:pic>
    </p:spTree>
    <p:extLst>
      <p:ext uri="{BB962C8B-B14F-4D97-AF65-F5344CB8AC3E}">
        <p14:creationId xmlns:p14="http://schemas.microsoft.com/office/powerpoint/2010/main" val="362388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Phonics and Reading in EYFS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3028739"/>
            <a:ext cx="9351715" cy="4622804"/>
          </a:xfrm>
          <a:prstGeom prst="rect">
            <a:avLst/>
          </a:prstGeom>
          <a:solidFill>
            <a:schemeClr val="bg1"/>
          </a:solidFill>
          <a:ln w="76200">
            <a:solidFill>
              <a:srgbClr val="4495A2"/>
            </a:solidFill>
          </a:ln>
        </p:spPr>
        <p:txBody>
          <a:bodyPr wrap="square" rtlCol="0">
            <a:spAutoFit/>
          </a:bodyPr>
          <a:lstStyle/>
          <a:p>
            <a:pPr algn="ctr" eaLnBrk="1" hangingPunct="1">
              <a:lnSpc>
                <a:spcPct val="90000"/>
              </a:lnSpc>
              <a:defRPr/>
            </a:pPr>
            <a:r>
              <a:rPr lang="en-GB" sz="3600" u="sng" dirty="0">
                <a:solidFill>
                  <a:srgbClr val="002060"/>
                </a:solidFill>
                <a:latin typeface="Calibri" panose="020F0502020204030204" pitchFamily="34" charset="0"/>
                <a:cs typeface="Calibri" panose="020F0502020204030204" pitchFamily="34" charset="0"/>
              </a:rPr>
              <a:t>Digraphs/trigraphs</a:t>
            </a:r>
          </a:p>
          <a:p>
            <a:pPr marL="457200" indent="-457200" eaLnBrk="1" hangingPunct="1">
              <a:lnSpc>
                <a:spcPct val="90000"/>
              </a:lnSpc>
              <a:buFont typeface="Wingdings" pitchFamily="2" charset="2"/>
              <a:buChar char="§"/>
              <a:defRPr/>
            </a:pPr>
            <a:endParaRPr lang="en-GB" sz="2400" dirty="0">
              <a:solidFill>
                <a:srgbClr val="339933"/>
              </a:solidFill>
              <a:latin typeface="Calibri" panose="020F0502020204030204" pitchFamily="34" charset="0"/>
              <a:cs typeface="Calibri" panose="020F0502020204030204" pitchFamily="34" charset="0"/>
            </a:endParaRPr>
          </a:p>
          <a:p>
            <a:pPr marL="457200" indent="-457200" eaLnBrk="1" hangingPunct="1">
              <a:lnSpc>
                <a:spcPct val="90000"/>
              </a:lnSpc>
              <a:buFont typeface="Wingdings" pitchFamily="2" charset="2"/>
              <a:buChar char="§"/>
              <a:defRPr/>
            </a:pPr>
            <a:endParaRPr lang="en-GB" sz="2400" dirty="0">
              <a:solidFill>
                <a:srgbClr val="339933"/>
              </a:solidFill>
              <a:latin typeface="Calibri" panose="020F0502020204030204" pitchFamily="34" charset="0"/>
              <a:cs typeface="Calibri" panose="020F0502020204030204" pitchFamily="34" charset="0"/>
            </a:endParaRPr>
          </a:p>
          <a:p>
            <a:pPr eaLnBrk="1" hangingPunct="1">
              <a:lnSpc>
                <a:spcPct val="90000"/>
              </a:lnSpc>
              <a:defRPr/>
            </a:pPr>
            <a:r>
              <a:rPr lang="en-GB" sz="1800" dirty="0">
                <a:latin typeface="Calibri" panose="020F0502020204030204" pitchFamily="34" charset="0"/>
                <a:cs typeface="Calibri" panose="020F0502020204030204" pitchFamily="34" charset="0"/>
              </a:rPr>
              <a:t>These are taught in exactly the same way with a memorable phrase.</a:t>
            </a:r>
          </a:p>
          <a:p>
            <a:pPr eaLnBrk="1" hangingPunct="1">
              <a:lnSpc>
                <a:spcPct val="90000"/>
              </a:lnSpc>
              <a:buFont typeface="Wingdings" pitchFamily="2" charset="2"/>
              <a:buChar char="§"/>
              <a:defRPr/>
            </a:pPr>
            <a:endParaRPr lang="en-GB" sz="1800" dirty="0">
              <a:latin typeface="Calibri" panose="020F0502020204030204" pitchFamily="34" charset="0"/>
              <a:cs typeface="Calibri" panose="020F0502020204030204" pitchFamily="34" charset="0"/>
            </a:endParaRPr>
          </a:p>
          <a:p>
            <a:pPr eaLnBrk="1" hangingPunct="1">
              <a:lnSpc>
                <a:spcPct val="90000"/>
              </a:lnSpc>
              <a:defRPr/>
            </a:pPr>
            <a:r>
              <a:rPr lang="en-GB" sz="1800" dirty="0">
                <a:latin typeface="Calibri" panose="020F0502020204030204" pitchFamily="34" charset="0"/>
                <a:cs typeface="Calibri" panose="020F0502020204030204" pitchFamily="34" charset="0"/>
              </a:rPr>
              <a:t>The key vocabulary that the children will learn is :2 letters one sound/3 letters 1 sound.</a:t>
            </a:r>
          </a:p>
          <a:p>
            <a:pPr eaLnBrk="1" hangingPunct="1">
              <a:lnSpc>
                <a:spcPct val="90000"/>
              </a:lnSpc>
              <a:buFont typeface="Wingdings" pitchFamily="2" charset="2"/>
              <a:buChar char="§"/>
              <a:defRPr/>
            </a:pPr>
            <a:endParaRPr lang="en-GB" sz="1800" dirty="0">
              <a:solidFill>
                <a:schemeClr val="hlink"/>
              </a:solidFill>
              <a:latin typeface="Calibri" panose="020F0502020204030204" pitchFamily="34" charset="0"/>
              <a:cs typeface="Calibri" panose="020F0502020204030204" pitchFamily="34" charset="0"/>
            </a:endParaRPr>
          </a:p>
          <a:p>
            <a:pPr algn="ctr" eaLnBrk="1" hangingPunct="1">
              <a:defRPr/>
            </a:pPr>
            <a:r>
              <a:rPr lang="en-GB" altLang="en-US" sz="3200" u="sng" dirty="0">
                <a:solidFill>
                  <a:srgbClr val="002060"/>
                </a:solidFill>
                <a:latin typeface="Calibri" panose="020F0502020204030204" pitchFamily="34" charset="0"/>
                <a:cs typeface="Calibri" panose="020F0502020204030204" pitchFamily="34" charset="0"/>
              </a:rPr>
              <a:t>Tricky words </a:t>
            </a:r>
          </a:p>
          <a:p>
            <a:pPr eaLnBrk="1" hangingPunct="1">
              <a:defRPr/>
            </a:pPr>
            <a:endParaRPr lang="en-GB" altLang="en-US" sz="1400" dirty="0">
              <a:latin typeface="Calibri" panose="020F0502020204030204" pitchFamily="34" charset="0"/>
              <a:cs typeface="Calibri" panose="020F0502020204030204" pitchFamily="34" charset="0"/>
            </a:endParaRPr>
          </a:p>
          <a:p>
            <a:pPr eaLnBrk="1" hangingPunct="1">
              <a:defRPr/>
            </a:pPr>
            <a:r>
              <a:rPr lang="en-GB" altLang="en-US" sz="1800" dirty="0">
                <a:latin typeface="Calibri" panose="020F0502020204030204" pitchFamily="34" charset="0"/>
                <a:cs typeface="Calibri" panose="020F0502020204030204" pitchFamily="34" charset="0"/>
              </a:rPr>
              <a:t>Children will also learn some simple tricky words alongside their sounds. </a:t>
            </a:r>
          </a:p>
          <a:p>
            <a:pPr eaLnBrk="1" hangingPunct="1">
              <a:defRPr/>
            </a:pPr>
            <a:endParaRPr lang="en-GB" altLang="en-US" sz="1800" dirty="0">
              <a:latin typeface="Calibri" panose="020F0502020204030204" pitchFamily="34" charset="0"/>
              <a:cs typeface="Calibri" panose="020F0502020204030204" pitchFamily="34" charset="0"/>
            </a:endParaRPr>
          </a:p>
          <a:p>
            <a:pPr eaLnBrk="1" hangingPunct="1">
              <a:defRPr/>
            </a:pPr>
            <a:r>
              <a:rPr lang="en-GB" altLang="en-US" sz="1800" dirty="0">
                <a:latin typeface="Calibri" panose="020F0502020204030204" pitchFamily="34" charset="0"/>
                <a:cs typeface="Calibri" panose="020F0502020204030204" pitchFamily="34" charset="0"/>
              </a:rPr>
              <a:t>Words that are difficult to ‘sound out’ are often referred to in class as ‘tricky’ words. The children will learn to recognise these and also ’sound out’ the parts that they can. For </a:t>
            </a:r>
            <a:r>
              <a:rPr lang="en-GB" altLang="en-US" sz="1800" dirty="0" err="1">
                <a:latin typeface="Calibri" panose="020F0502020204030204" pitchFamily="34" charset="0"/>
                <a:cs typeface="Calibri" panose="020F0502020204030204" pitchFamily="34" charset="0"/>
              </a:rPr>
              <a:t>e.g</a:t>
            </a:r>
            <a:r>
              <a:rPr lang="en-GB" altLang="en-US" sz="1800" dirty="0">
                <a:latin typeface="Calibri" panose="020F0502020204030204" pitchFamily="34" charset="0"/>
                <a:cs typeface="Calibri" panose="020F0502020204030204" pitchFamily="34" charset="0"/>
              </a:rPr>
              <a:t> i</a:t>
            </a:r>
            <a:r>
              <a:rPr lang="en-GB" altLang="en-US" sz="1800" u="sng" dirty="0">
                <a:latin typeface="Calibri" panose="020F0502020204030204" pitchFamily="34" charset="0"/>
                <a:cs typeface="Calibri" panose="020F0502020204030204" pitchFamily="34" charset="0"/>
              </a:rPr>
              <a:t>s </a:t>
            </a:r>
            <a:r>
              <a:rPr lang="en-GB" altLang="en-US" sz="1800" dirty="0">
                <a:latin typeface="Calibri" panose="020F0502020204030204" pitchFamily="34" charset="0"/>
                <a:cs typeface="Calibri" panose="020F0502020204030204" pitchFamily="34" charset="0"/>
              </a:rPr>
              <a:t>and </a:t>
            </a:r>
            <a:r>
              <a:rPr lang="en-GB" altLang="en-US" sz="1800" u="sng" dirty="0">
                <a:latin typeface="Calibri" panose="020F0502020204030204" pitchFamily="34" charset="0"/>
                <a:cs typeface="Calibri" panose="020F0502020204030204" pitchFamily="34" charset="0"/>
              </a:rPr>
              <a:t>g</a:t>
            </a:r>
            <a:r>
              <a:rPr lang="en-GB" altLang="en-US" sz="1800" dirty="0">
                <a:latin typeface="Calibri" panose="020F0502020204030204" pitchFamily="34" charset="0"/>
                <a:cs typeface="Calibri" panose="020F0502020204030204" pitchFamily="34" charset="0"/>
              </a:rPr>
              <a:t>o</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7" name="Picture 6">
            <a:extLst>
              <a:ext uri="{FF2B5EF4-FFF2-40B4-BE49-F238E27FC236}">
                <a16:creationId xmlns:a16="http://schemas.microsoft.com/office/drawing/2014/main" id="{F43983F8-BD9D-82C7-9038-813FAABEE606}"/>
              </a:ext>
            </a:extLst>
          </p:cNvPr>
          <p:cNvPicPr>
            <a:picLocks noChangeAspect="1"/>
          </p:cNvPicPr>
          <p:nvPr/>
        </p:nvPicPr>
        <p:blipFill>
          <a:blip r:embed="rId5"/>
          <a:stretch>
            <a:fillRect/>
          </a:stretch>
        </p:blipFill>
        <p:spPr>
          <a:xfrm>
            <a:off x="1725611" y="2031995"/>
            <a:ext cx="1088769" cy="873283"/>
          </a:xfrm>
          <a:prstGeom prst="rect">
            <a:avLst/>
          </a:prstGeom>
        </p:spPr>
      </p:pic>
      <p:pic>
        <p:nvPicPr>
          <p:cNvPr id="8" name="Picture 7">
            <a:extLst>
              <a:ext uri="{FF2B5EF4-FFF2-40B4-BE49-F238E27FC236}">
                <a16:creationId xmlns:a16="http://schemas.microsoft.com/office/drawing/2014/main" id="{605F15A4-7432-4A20-702A-7E1C902DF89D}"/>
              </a:ext>
            </a:extLst>
          </p:cNvPr>
          <p:cNvPicPr>
            <a:picLocks noChangeAspect="1"/>
          </p:cNvPicPr>
          <p:nvPr/>
        </p:nvPicPr>
        <p:blipFill>
          <a:blip r:embed="rId6"/>
          <a:stretch>
            <a:fillRect/>
          </a:stretch>
        </p:blipFill>
        <p:spPr>
          <a:xfrm>
            <a:off x="7162256" y="2069377"/>
            <a:ext cx="1170533" cy="823708"/>
          </a:xfrm>
          <a:prstGeom prst="rect">
            <a:avLst/>
          </a:prstGeom>
        </p:spPr>
      </p:pic>
      <p:pic>
        <p:nvPicPr>
          <p:cNvPr id="9" name="Picture 8">
            <a:extLst>
              <a:ext uri="{FF2B5EF4-FFF2-40B4-BE49-F238E27FC236}">
                <a16:creationId xmlns:a16="http://schemas.microsoft.com/office/drawing/2014/main" id="{6BEC8C82-B770-25AB-80CC-AA953ACDC716}"/>
              </a:ext>
            </a:extLst>
          </p:cNvPr>
          <p:cNvPicPr>
            <a:picLocks noChangeAspect="1"/>
          </p:cNvPicPr>
          <p:nvPr/>
        </p:nvPicPr>
        <p:blipFill>
          <a:blip r:embed="rId7"/>
          <a:stretch>
            <a:fillRect/>
          </a:stretch>
        </p:blipFill>
        <p:spPr>
          <a:xfrm>
            <a:off x="7737021" y="5037492"/>
            <a:ext cx="1511939" cy="1133954"/>
          </a:xfrm>
          <a:prstGeom prst="rect">
            <a:avLst/>
          </a:prstGeom>
        </p:spPr>
      </p:pic>
    </p:spTree>
    <p:extLst>
      <p:ext uri="{BB962C8B-B14F-4D97-AF65-F5344CB8AC3E}">
        <p14:creationId xmlns:p14="http://schemas.microsoft.com/office/powerpoint/2010/main" val="101261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417589" y="134315"/>
            <a:ext cx="1713854" cy="171000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Writing</a:t>
            </a:r>
          </a:p>
        </p:txBody>
      </p:sp>
      <p:sp>
        <p:nvSpPr>
          <p:cNvPr id="33" name="TextBox 32">
            <a:extLst>
              <a:ext uri="{FF2B5EF4-FFF2-40B4-BE49-F238E27FC236}">
                <a16:creationId xmlns:a16="http://schemas.microsoft.com/office/drawing/2014/main" id="{0B7B0B3C-64CB-A598-C526-3DD032F622FE}"/>
              </a:ext>
            </a:extLst>
          </p:cNvPr>
          <p:cNvSpPr txBox="1"/>
          <p:nvPr/>
        </p:nvSpPr>
        <p:spPr>
          <a:xfrm>
            <a:off x="417589" y="3028739"/>
            <a:ext cx="9351715" cy="3970318"/>
          </a:xfrm>
          <a:prstGeom prst="rect">
            <a:avLst/>
          </a:prstGeom>
          <a:solidFill>
            <a:schemeClr val="bg1"/>
          </a:solidFill>
          <a:ln w="76200">
            <a:solidFill>
              <a:srgbClr val="4495A2"/>
            </a:solidFill>
          </a:ln>
        </p:spPr>
        <p:txBody>
          <a:bodyPr wrap="square" rtlCol="0">
            <a:spAutoFit/>
          </a:bodyPr>
          <a:lstStyle/>
          <a:p>
            <a:pPr eaLnBrk="1" hangingPunct="1">
              <a:defRPr/>
            </a:pPr>
            <a:r>
              <a:rPr lang="en-GB" sz="1800" dirty="0">
                <a:solidFill>
                  <a:srgbClr val="002060"/>
                </a:solidFill>
                <a:latin typeface="Calibri" panose="020F0502020204030204" pitchFamily="34" charset="0"/>
                <a:cs typeface="Calibri" panose="020F0502020204030204" pitchFamily="34" charset="0"/>
              </a:rPr>
              <a:t>The most important way that you can support your child is by strengthening both their small (fine motor) and large (gross motor) muscle control.</a:t>
            </a: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a:p>
            <a:pPr eaLnBrk="1" hangingPunct="1">
              <a:defRPr/>
            </a:pPr>
            <a:r>
              <a:rPr lang="en-GB" sz="1800" dirty="0">
                <a:solidFill>
                  <a:srgbClr val="002060"/>
                </a:solidFill>
                <a:latin typeface="Calibri" panose="020F0502020204030204" pitchFamily="34" charset="0"/>
                <a:cs typeface="Calibri" panose="020F0502020204030204" pitchFamily="34" charset="0"/>
              </a:rPr>
              <a:t>Examples of activities that help with fine motor skills are threading,</a:t>
            </a:r>
            <a:r>
              <a:rPr lang="en-GB" sz="1800" b="1" dirty="0">
                <a:solidFill>
                  <a:srgbClr val="002060"/>
                </a:solidFill>
                <a:latin typeface="Calibri" panose="020F0502020204030204" pitchFamily="34" charset="0"/>
                <a:cs typeface="Calibri" panose="020F0502020204030204" pitchFamily="34" charset="0"/>
              </a:rPr>
              <a:t> </a:t>
            </a:r>
            <a:r>
              <a:rPr lang="en-GB" sz="1800" dirty="0">
                <a:solidFill>
                  <a:srgbClr val="002060"/>
                </a:solidFill>
                <a:latin typeface="Calibri" panose="020F0502020204030204" pitchFamily="34" charset="0"/>
                <a:cs typeface="Calibri" panose="020F0502020204030204" pitchFamily="34" charset="0"/>
              </a:rPr>
              <a:t>cutting with scissors, play dough and small scale construction.</a:t>
            </a: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a:p>
            <a:pPr eaLnBrk="1" hangingPunct="1">
              <a:defRPr/>
            </a:pPr>
            <a:r>
              <a:rPr lang="en-GB" sz="1800" dirty="0">
                <a:solidFill>
                  <a:srgbClr val="002060"/>
                </a:solidFill>
                <a:latin typeface="Calibri" panose="020F0502020204030204" pitchFamily="34" charset="0"/>
                <a:cs typeface="Calibri" panose="020F0502020204030204" pitchFamily="34" charset="0"/>
              </a:rPr>
              <a:t>Climbing, painting at an easel and wind ribbons can help to strengthen the shoulder which will help with pencil grip.</a:t>
            </a: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a:p>
            <a:pPr eaLnBrk="1" hangingPunct="1">
              <a:defRPr/>
            </a:pPr>
            <a:r>
              <a:rPr lang="en-GB" sz="1800" dirty="0">
                <a:solidFill>
                  <a:srgbClr val="002060"/>
                </a:solidFill>
                <a:latin typeface="Calibri" panose="020F0502020204030204" pitchFamily="34" charset="0"/>
                <a:cs typeface="Calibri" panose="020F0502020204030204" pitchFamily="34" charset="0"/>
              </a:rPr>
              <a:t>Any mark making tools should be encouraged, e.g. sticks in the mud, chubby chalks, paintbrushes, crayons and pencils.</a:t>
            </a:r>
          </a:p>
          <a:p>
            <a:pPr eaLnBrk="1" hangingPunct="1">
              <a:defRPr/>
            </a:pPr>
            <a:endParaRPr lang="en-GB" sz="1800" dirty="0">
              <a:solidFill>
                <a:srgbClr val="002060"/>
              </a:solidFill>
              <a:latin typeface="Calibri" panose="020F0502020204030204" pitchFamily="34" charset="0"/>
              <a:cs typeface="Calibri" panose="020F0502020204030204" pitchFamily="34" charset="0"/>
            </a:endParaRPr>
          </a:p>
          <a:p>
            <a:pPr eaLnBrk="1" hangingPunct="1">
              <a:defRPr/>
            </a:pPr>
            <a:r>
              <a:rPr lang="en-GB" sz="1800" dirty="0">
                <a:solidFill>
                  <a:srgbClr val="002060"/>
                </a:solidFill>
                <a:latin typeface="Calibri" panose="020F0502020204030204" pitchFamily="34" charset="0"/>
                <a:cs typeface="Calibri" panose="020F0502020204030204" pitchFamily="34" charset="0"/>
              </a:rPr>
              <a:t>Correct pencil grip is vital as children progress in their schooling as they have better stamina and find joining easier.</a:t>
            </a: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37021" y="133817"/>
            <a:ext cx="1832596" cy="1832596"/>
          </a:xfrm>
          <a:prstGeom prst="rect">
            <a:avLst/>
          </a:prstGeom>
        </p:spPr>
      </p:pic>
      <p:pic>
        <p:nvPicPr>
          <p:cNvPr id="4" name="Picture 4">
            <a:extLst>
              <a:ext uri="{FF2B5EF4-FFF2-40B4-BE49-F238E27FC236}">
                <a16:creationId xmlns:a16="http://schemas.microsoft.com/office/drawing/2014/main" id="{A8CBCB97-E85B-C92E-F6BC-11F8FFA0A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393" y="1014849"/>
            <a:ext cx="331311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A6465C1-A6B4-4C9D-718C-FE96A51AEB80}"/>
              </a:ext>
            </a:extLst>
          </p:cNvPr>
          <p:cNvPicPr>
            <a:picLocks noChangeAspect="1"/>
          </p:cNvPicPr>
          <p:nvPr/>
        </p:nvPicPr>
        <p:blipFill>
          <a:blip r:embed="rId6"/>
          <a:stretch>
            <a:fillRect/>
          </a:stretch>
        </p:blipFill>
        <p:spPr>
          <a:xfrm>
            <a:off x="1708678" y="2033658"/>
            <a:ext cx="1066892" cy="707197"/>
          </a:xfrm>
          <a:prstGeom prst="rect">
            <a:avLst/>
          </a:prstGeom>
        </p:spPr>
      </p:pic>
      <p:pic>
        <p:nvPicPr>
          <p:cNvPr id="6" name="Picture 5">
            <a:extLst>
              <a:ext uri="{FF2B5EF4-FFF2-40B4-BE49-F238E27FC236}">
                <a16:creationId xmlns:a16="http://schemas.microsoft.com/office/drawing/2014/main" id="{866011E3-9207-4A8D-598F-D94CD8E684C7}"/>
              </a:ext>
            </a:extLst>
          </p:cNvPr>
          <p:cNvPicPr>
            <a:picLocks noChangeAspect="1"/>
          </p:cNvPicPr>
          <p:nvPr/>
        </p:nvPicPr>
        <p:blipFill>
          <a:blip r:embed="rId7"/>
          <a:stretch>
            <a:fillRect/>
          </a:stretch>
        </p:blipFill>
        <p:spPr>
          <a:xfrm>
            <a:off x="7124320" y="2021466"/>
            <a:ext cx="1225402" cy="731583"/>
          </a:xfrm>
          <a:prstGeom prst="rect">
            <a:avLst/>
          </a:prstGeom>
        </p:spPr>
      </p:pic>
    </p:spTree>
    <p:extLst>
      <p:ext uri="{BB962C8B-B14F-4D97-AF65-F5344CB8AC3E}">
        <p14:creationId xmlns:p14="http://schemas.microsoft.com/office/powerpoint/2010/main" val="3458830401"/>
      </p:ext>
    </p:extLst>
  </p:cSld>
  <p:clrMapOvr>
    <a:masterClrMapping/>
  </p:clrMapOvr>
</p:sld>
</file>

<file path=ppt/theme/theme1.xml><?xml version="1.0" encoding="utf-8"?>
<a:theme xmlns:a="http://schemas.openxmlformats.org/drawingml/2006/main" name="1_Secondary">
  <a:themeElements>
    <a:clrScheme name="Custom 8">
      <a:dk1>
        <a:sysClr val="windowText" lastClr="000000"/>
      </a:dk1>
      <a:lt1>
        <a:sysClr val="window" lastClr="FFFFFF"/>
      </a:lt1>
      <a:dk2>
        <a:srgbClr val="445EA2"/>
      </a:dk2>
      <a:lt2>
        <a:srgbClr val="EBEBEB"/>
      </a:lt2>
      <a:accent1>
        <a:srgbClr val="4495A2"/>
      </a:accent1>
      <a:accent2>
        <a:srgbClr val="7CA655"/>
      </a:accent2>
      <a:accent3>
        <a:srgbClr val="DFB240"/>
      </a:accent3>
      <a:accent4>
        <a:srgbClr val="88C3CD"/>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6870328_TF00814105_Win32" id="{FE89B7B5-7594-42F8-AAE7-711A0DF702F7}" vid="{3A87D468-585A-4FE0-8862-24A882EC16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1ECCB1-5CA9-4F89-9EFC-AE888E928E7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A164A9E9AA7843826E193C0EA79AE1" ma:contentTypeVersion="18" ma:contentTypeDescription="Create a new document." ma:contentTypeScope="" ma:versionID="f9c6f284757fb45a91bb5e868ddad70e">
  <xsd:schema xmlns:xsd="http://www.w3.org/2001/XMLSchema" xmlns:xs="http://www.w3.org/2001/XMLSchema" xmlns:p="http://schemas.microsoft.com/office/2006/metadata/properties" xmlns:ns2="bf3c9683-f91c-41ec-9b02-08bb91ba60ff" xmlns:ns3="ace4c0d6-7278-4e05-a097-8fb2acc32577" targetNamespace="http://schemas.microsoft.com/office/2006/metadata/properties" ma:root="true" ma:fieldsID="65a86a4e165e57080ec4e3e1bf4befb4" ns2:_="" ns3:_="">
    <xsd:import namespace="bf3c9683-f91c-41ec-9b02-08bb91ba60ff"/>
    <xsd:import namespace="ace4c0d6-7278-4e05-a097-8fb2acc325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Imag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c9683-f91c-41ec-9b02-08bb91ba6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31c3ba-2498-4fed-8534-331eeeb0005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e4c0d6-7278-4e05-a097-8fb2acc325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5919dc-4700-498d-a922-5d165de25e99}" ma:internalName="TaxCatchAll" ma:showField="CatchAllData" ma:web="ace4c0d6-7278-4e05-a097-8fb2acc325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bf3c9683-f91c-41ec-9b02-08bb91ba60ff" xsi:nil="true"/>
    <TaxCatchAll xmlns="ace4c0d6-7278-4e05-a097-8fb2acc32577" xsi:nil="true"/>
    <lcf76f155ced4ddcb4097134ff3c332f xmlns="bf3c9683-f91c-41ec-9b02-08bb91ba60ff">
      <Terms xmlns="http://schemas.microsoft.com/office/infopath/2007/PartnerControls"/>
    </lcf76f155ced4ddcb4097134ff3c332f>
    <Image xmlns="bf3c9683-f91c-41ec-9b02-08bb91ba60ff" xsi:nil="true"/>
  </documentManagement>
</p:properties>
</file>

<file path=customXml/itemProps1.xml><?xml version="1.0" encoding="utf-8"?>
<ds:datastoreItem xmlns:ds="http://schemas.openxmlformats.org/officeDocument/2006/customXml" ds:itemID="{F22643B6-60A3-4DBA-94C1-888BFCBF525D}">
  <ds:schemaRefs>
    <ds:schemaRef ds:uri="http://schemas.microsoft.com/sharepoint/v3/contenttype/forms"/>
  </ds:schemaRefs>
</ds:datastoreItem>
</file>

<file path=customXml/itemProps2.xml><?xml version="1.0" encoding="utf-8"?>
<ds:datastoreItem xmlns:ds="http://schemas.openxmlformats.org/officeDocument/2006/customXml" ds:itemID="{AC4AA7FC-E9ED-4450-BB6E-DE5C68CF77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3c9683-f91c-41ec-9b02-08bb91ba60ff"/>
    <ds:schemaRef ds:uri="ace4c0d6-7278-4e05-a097-8fb2acc325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287C1A-5EC6-41D7-8D88-730DC6C6073D}">
  <ds:schemaRefs>
    <ds:schemaRef ds:uri="http://schemas.microsoft.com/office/2006/metadata/properties"/>
    <ds:schemaRef ds:uri="http://schemas.microsoft.com/office/infopath/2007/PartnerControls"/>
    <ds:schemaRef ds:uri="71af3243-3dd4-4a8d-8c0d-dd76da1f02a5"/>
    <ds:schemaRef ds:uri="bf3c9683-f91c-41ec-9b02-08bb91ba60ff"/>
    <ds:schemaRef ds:uri="ace4c0d6-7278-4e05-a097-8fb2acc32577"/>
  </ds:schemaRefs>
</ds:datastoreItem>
</file>

<file path=docProps/app.xml><?xml version="1.0" encoding="utf-8"?>
<Properties xmlns="http://schemas.openxmlformats.org/officeDocument/2006/extended-properties" xmlns:vt="http://schemas.openxmlformats.org/officeDocument/2006/docPropsVTypes">
  <Template>School spirit week calendar</Template>
  <TotalTime>262</TotalTime>
  <Words>1275</Words>
  <Application>Microsoft Office PowerPoint</Application>
  <PresentationFormat>Custom</PresentationFormat>
  <Paragraphs>225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Comic Sans MS</vt:lpstr>
      <vt:lpstr>Quire Sans</vt:lpstr>
      <vt:lpstr>Sagona Book</vt:lpstr>
      <vt:lpstr>Wingdings</vt:lpstr>
      <vt:lpstr>1_Secondary</vt:lpstr>
      <vt:lpstr>St Nicholas Church School</vt:lpstr>
      <vt:lpstr>Meet the team</vt:lpstr>
      <vt:lpstr>School Values</vt:lpstr>
      <vt:lpstr>Year R Expectations</vt:lpstr>
      <vt:lpstr>Phonics and Reading in EYFS</vt:lpstr>
      <vt:lpstr>Phonics and Reading in EYFS</vt:lpstr>
      <vt:lpstr>Phonics and Reading in EYFS</vt:lpstr>
      <vt:lpstr>Phonics and Reading in EYFS</vt:lpstr>
      <vt:lpstr>Writing</vt:lpstr>
      <vt:lpstr>Writing</vt:lpstr>
      <vt:lpstr>Support for parents and carers</vt:lpstr>
      <vt:lpstr>Our class information</vt:lpstr>
      <vt:lpstr>Interventions</vt:lpstr>
      <vt:lpstr>Helping your child at home</vt:lpstr>
      <vt:lpstr> Visits</vt:lpstr>
      <vt:lpstr>E-Schools Parent Platform</vt:lpstr>
      <vt:lpstr>PowerPoint Presentation</vt:lpstr>
      <vt:lpstr>PowerPoint Presentation</vt:lpstr>
      <vt:lpstr>Volunteers / Visitors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Biss</dc:creator>
  <cp:lastModifiedBy>Lisa Warde</cp:lastModifiedBy>
  <cp:revision>54</cp:revision>
  <dcterms:created xsi:type="dcterms:W3CDTF">2023-06-14T17:50:38Z</dcterms:created>
  <dcterms:modified xsi:type="dcterms:W3CDTF">2023-09-22T16:48:36Z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0x01010021A164A9E9AA7843826E193C0EA79AE1</vt:lpwstr>
  </property>
  <property fmtid="{D5CDD505-2E9C-101B-9397-08002B2CF9AE}" pid="3" name="MediaServiceImageTags">
    <vt:lpwstr/>
  </property>
</Properties>
</file>