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4"/>
  </p:sldMasterIdLst>
  <p:notesMasterIdLst>
    <p:notesMasterId r:id="rId16"/>
  </p:notesMasterIdLst>
  <p:handoutMasterIdLst>
    <p:handoutMasterId r:id="rId17"/>
  </p:handoutMasterIdLst>
  <p:sldIdLst>
    <p:sldId id="262" r:id="rId5"/>
    <p:sldId id="265" r:id="rId6"/>
    <p:sldId id="263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66" r:id="rId15"/>
  </p:sldIdLst>
  <p:sldSz cx="10058400" cy="7772400"/>
  <p:notesSz cx="6858000" cy="9144000"/>
  <p:defaultTextStyle>
    <a:defPPr rtl="0">
      <a:defRPr lang="en-gb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24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3B73"/>
    <a:srgbClr val="7CA655"/>
    <a:srgbClr val="B5BED1"/>
    <a:srgbClr val="4495A2"/>
    <a:srgbClr val="445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9" autoAdjust="0"/>
    <p:restoredTop sz="93767" autoAdjust="0"/>
  </p:normalViewPr>
  <p:slideViewPr>
    <p:cSldViewPr snapToGrid="0">
      <p:cViewPr varScale="1">
        <p:scale>
          <a:sx n="93" d="100"/>
          <a:sy n="93" d="100"/>
        </p:scale>
        <p:origin x="624" y="68"/>
      </p:cViewPr>
      <p:guideLst>
        <p:guide orient="horz" pos="2424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4" d="100"/>
        <a:sy n="64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381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78C608A-B6C8-4EF5-8136-C52FDA3D90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BFDF1D-F901-48DF-BBD2-C7492D7539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4E97C2B-FBB8-490D-939F-4D41A73B2F79}" type="datetime1">
              <a:rPr lang="en-GB" smtClean="0"/>
              <a:t>20/06/2023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0E6B88-1078-466C-AFB7-0EC6B65C6B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8C4248-6EF7-48F9-B1A9-078DCE776E8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C55C8FA-3707-4084-ACFA-AC73DA3A3F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202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3115DEF-3E6E-4AAC-9592-A92F361A6FF4}" type="datetime1">
              <a:rPr lang="en-GB" noProof="0" smtClean="0"/>
              <a:t>20/06/2023</a:t>
            </a:fld>
            <a:endParaRPr lang="en-GB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Quarter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B129850-AB33-6744-AA56-376DC054667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028543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B129850-AB33-6744-AA56-376DC054667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040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B129850-AB33-6744-AA56-376DC054667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69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B129850-AB33-6744-AA56-376DC054667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015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B129850-AB33-6744-AA56-376DC054667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457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B129850-AB33-6744-AA56-376DC054667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043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B129850-AB33-6744-AA56-376DC054667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686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B129850-AB33-6744-AA56-376DC054667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1021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B129850-AB33-6744-AA56-376DC054667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906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B129850-AB33-6744-AA56-376DC054667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015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B129850-AB33-6744-AA56-376DC054667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047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B129850-AB33-6744-AA56-376DC054667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989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379B518-DF56-4257-B2AA-B635BDDAEC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0943" b="132"/>
          <a:stretch/>
        </p:blipFill>
        <p:spPr>
          <a:xfrm>
            <a:off x="7785607" y="0"/>
            <a:ext cx="2261363" cy="77724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AD228A0-0DFF-4236-B9DF-03AACEED14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32"/>
          <a:stretch/>
        </p:blipFill>
        <p:spPr>
          <a:xfrm>
            <a:off x="0" y="0"/>
            <a:ext cx="7782624" cy="77724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D93A7D09-C291-C144-9EE2-AB9CE2CE13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8" t="39490" r="-6142" b="1"/>
          <a:stretch/>
        </p:blipFill>
        <p:spPr>
          <a:xfrm>
            <a:off x="2213042" y="0"/>
            <a:ext cx="5649288" cy="2934193"/>
          </a:xfrm>
          <a:prstGeom prst="rect">
            <a:avLst/>
          </a:prstGeom>
        </p:spPr>
      </p:pic>
      <p:sp>
        <p:nvSpPr>
          <p:cNvPr id="7" name="Text Placeholder 43">
            <a:extLst>
              <a:ext uri="{FF2B5EF4-FFF2-40B4-BE49-F238E27FC236}">
                <a16:creationId xmlns:a16="http://schemas.microsoft.com/office/drawing/2014/main" id="{B21C58E1-BA78-4EC8-9968-2C835FECDF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2131" y="4171165"/>
            <a:ext cx="1720850" cy="338554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502920" indent="0">
              <a:buNone/>
              <a:defRPr sz="1600"/>
            </a:lvl2pPr>
            <a:lvl3pPr marL="1005840" indent="0">
              <a:buNone/>
              <a:defRPr sz="1600"/>
            </a:lvl3pPr>
            <a:lvl4pPr marL="1508760" indent="0">
              <a:buNone/>
              <a:defRPr sz="1600"/>
            </a:lvl4pPr>
            <a:lvl5pPr marL="2011680" indent="0">
              <a:buNone/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46">
            <a:extLst>
              <a:ext uri="{FF2B5EF4-FFF2-40B4-BE49-F238E27FC236}">
                <a16:creationId xmlns:a16="http://schemas.microsoft.com/office/drawing/2014/main" id="{52A2AEE2-D4F9-48B6-B14A-C9DE122563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0199" y="4715008"/>
            <a:ext cx="1724715" cy="830996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Date</a:t>
            </a:r>
          </a:p>
        </p:txBody>
      </p:sp>
      <p:sp>
        <p:nvSpPr>
          <p:cNvPr id="9" name="Text Placeholder 48">
            <a:extLst>
              <a:ext uri="{FF2B5EF4-FFF2-40B4-BE49-F238E27FC236}">
                <a16:creationId xmlns:a16="http://schemas.microsoft.com/office/drawing/2014/main" id="{C10A94CA-5833-458D-AE2E-C717F8AA9A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2131" y="5746692"/>
            <a:ext cx="1720850" cy="830997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502920" indent="0">
              <a:buNone/>
              <a:defRPr sz="2400">
                <a:solidFill>
                  <a:schemeClr val="tx1"/>
                </a:solidFill>
              </a:defRPr>
            </a:lvl2pPr>
            <a:lvl3pPr marL="1005840" indent="0">
              <a:buNone/>
              <a:defRPr sz="2400">
                <a:solidFill>
                  <a:schemeClr val="tx1"/>
                </a:solidFill>
              </a:defRPr>
            </a:lvl3pPr>
            <a:lvl4pPr marL="1508760" indent="0">
              <a:buNone/>
              <a:defRPr sz="2400">
                <a:solidFill>
                  <a:schemeClr val="tx1"/>
                </a:solidFill>
              </a:defRPr>
            </a:lvl4pPr>
            <a:lvl5pPr marL="2011680" indent="0"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10" name="Text Placeholder 43">
            <a:extLst>
              <a:ext uri="{FF2B5EF4-FFF2-40B4-BE49-F238E27FC236}">
                <a16:creationId xmlns:a16="http://schemas.microsoft.com/office/drawing/2014/main" id="{E1EDE5A3-D6E9-4001-9B08-A782D5F6BA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00948" y="4171165"/>
            <a:ext cx="1720850" cy="338554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502920" indent="0">
              <a:buNone/>
              <a:defRPr sz="1600"/>
            </a:lvl2pPr>
            <a:lvl3pPr marL="1005840" indent="0">
              <a:buNone/>
              <a:defRPr sz="1600"/>
            </a:lvl3pPr>
            <a:lvl4pPr marL="1508760" indent="0">
              <a:buNone/>
              <a:defRPr sz="1600"/>
            </a:lvl4pPr>
            <a:lvl5pPr marL="2011680" indent="0">
              <a:buNone/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B1F6CE35-FB4F-4E9F-9DB0-6B8CB3308E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99016" y="4715008"/>
            <a:ext cx="1724715" cy="830996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Date</a:t>
            </a:r>
          </a:p>
        </p:txBody>
      </p:sp>
      <p:sp>
        <p:nvSpPr>
          <p:cNvPr id="12" name="Text Placeholder 48">
            <a:extLst>
              <a:ext uri="{FF2B5EF4-FFF2-40B4-BE49-F238E27FC236}">
                <a16:creationId xmlns:a16="http://schemas.microsoft.com/office/drawing/2014/main" id="{3DF68FA1-DB42-4632-A294-2B61695877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0948" y="5746692"/>
            <a:ext cx="1720850" cy="830997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502920" indent="0">
              <a:buNone/>
              <a:defRPr sz="2400">
                <a:solidFill>
                  <a:schemeClr val="tx1"/>
                </a:solidFill>
              </a:defRPr>
            </a:lvl2pPr>
            <a:lvl3pPr marL="1005840" indent="0">
              <a:buNone/>
              <a:defRPr sz="2400">
                <a:solidFill>
                  <a:schemeClr val="tx1"/>
                </a:solidFill>
              </a:defRPr>
            </a:lvl3pPr>
            <a:lvl4pPr marL="1508760" indent="0">
              <a:buNone/>
              <a:defRPr sz="2400">
                <a:solidFill>
                  <a:schemeClr val="tx1"/>
                </a:solidFill>
              </a:defRPr>
            </a:lvl4pPr>
            <a:lvl5pPr marL="2011680" indent="0"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13" name="Text Placeholder 43">
            <a:extLst>
              <a:ext uri="{FF2B5EF4-FFF2-40B4-BE49-F238E27FC236}">
                <a16:creationId xmlns:a16="http://schemas.microsoft.com/office/drawing/2014/main" id="{8992670D-0E8A-459E-AB3C-CECF872C876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69765" y="4171165"/>
            <a:ext cx="1720850" cy="338554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502920" indent="0">
              <a:buNone/>
              <a:defRPr sz="1600"/>
            </a:lvl2pPr>
            <a:lvl3pPr marL="1005840" indent="0">
              <a:buNone/>
              <a:defRPr sz="1600"/>
            </a:lvl3pPr>
            <a:lvl4pPr marL="1508760" indent="0">
              <a:buNone/>
              <a:defRPr sz="1600"/>
            </a:lvl4pPr>
            <a:lvl5pPr marL="2011680" indent="0">
              <a:buNone/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46">
            <a:extLst>
              <a:ext uri="{FF2B5EF4-FFF2-40B4-BE49-F238E27FC236}">
                <a16:creationId xmlns:a16="http://schemas.microsoft.com/office/drawing/2014/main" id="{67BC2D66-A275-4759-889E-5CF7A595C44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67833" y="4715008"/>
            <a:ext cx="1724715" cy="830996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Date</a:t>
            </a:r>
          </a:p>
        </p:txBody>
      </p:sp>
      <p:sp>
        <p:nvSpPr>
          <p:cNvPr id="15" name="Text Placeholder 48">
            <a:extLst>
              <a:ext uri="{FF2B5EF4-FFF2-40B4-BE49-F238E27FC236}">
                <a16:creationId xmlns:a16="http://schemas.microsoft.com/office/drawing/2014/main" id="{993211C7-29FE-4260-BD5A-3E90611E09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69765" y="5746692"/>
            <a:ext cx="1720850" cy="830997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502920" indent="0">
              <a:buNone/>
              <a:defRPr sz="2400">
                <a:solidFill>
                  <a:schemeClr val="tx1"/>
                </a:solidFill>
              </a:defRPr>
            </a:lvl2pPr>
            <a:lvl3pPr marL="1005840" indent="0">
              <a:buNone/>
              <a:defRPr sz="2400">
                <a:solidFill>
                  <a:schemeClr val="tx1"/>
                </a:solidFill>
              </a:defRPr>
            </a:lvl3pPr>
            <a:lvl4pPr marL="1508760" indent="0">
              <a:buNone/>
              <a:defRPr sz="2400">
                <a:solidFill>
                  <a:schemeClr val="tx1"/>
                </a:solidFill>
              </a:defRPr>
            </a:lvl4pPr>
            <a:lvl5pPr marL="2011680" indent="0"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16" name="Text Placeholder 43">
            <a:extLst>
              <a:ext uri="{FF2B5EF4-FFF2-40B4-BE49-F238E27FC236}">
                <a16:creationId xmlns:a16="http://schemas.microsoft.com/office/drawing/2014/main" id="{8D547B2F-CDFA-4DEA-9D18-419D974DE2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38582" y="4171165"/>
            <a:ext cx="1720850" cy="338554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502920" indent="0">
              <a:buNone/>
              <a:defRPr sz="1600"/>
            </a:lvl2pPr>
            <a:lvl3pPr marL="1005840" indent="0">
              <a:buNone/>
              <a:defRPr sz="1600"/>
            </a:lvl3pPr>
            <a:lvl4pPr marL="1508760" indent="0">
              <a:buNone/>
              <a:defRPr sz="1600"/>
            </a:lvl4pPr>
            <a:lvl5pPr marL="2011680" indent="0">
              <a:buNone/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7" name="Text Placeholder 46">
            <a:extLst>
              <a:ext uri="{FF2B5EF4-FFF2-40B4-BE49-F238E27FC236}">
                <a16:creationId xmlns:a16="http://schemas.microsoft.com/office/drawing/2014/main" id="{71BA586F-FF53-470F-8217-3639D41496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36650" y="4715008"/>
            <a:ext cx="1724715" cy="830996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Date</a:t>
            </a:r>
          </a:p>
        </p:txBody>
      </p:sp>
      <p:sp>
        <p:nvSpPr>
          <p:cNvPr id="18" name="Text Placeholder 48">
            <a:extLst>
              <a:ext uri="{FF2B5EF4-FFF2-40B4-BE49-F238E27FC236}">
                <a16:creationId xmlns:a16="http://schemas.microsoft.com/office/drawing/2014/main" id="{1BC52200-FA40-4904-AD74-B8AB18B9ABD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38582" y="5746692"/>
            <a:ext cx="1720850" cy="830997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502920" indent="0">
              <a:buNone/>
              <a:defRPr sz="2400">
                <a:solidFill>
                  <a:schemeClr val="tx1"/>
                </a:solidFill>
              </a:defRPr>
            </a:lvl2pPr>
            <a:lvl3pPr marL="1005840" indent="0">
              <a:buNone/>
              <a:defRPr sz="2400">
                <a:solidFill>
                  <a:schemeClr val="tx1"/>
                </a:solidFill>
              </a:defRPr>
            </a:lvl3pPr>
            <a:lvl4pPr marL="1508760" indent="0">
              <a:buNone/>
              <a:defRPr sz="2400">
                <a:solidFill>
                  <a:schemeClr val="tx1"/>
                </a:solidFill>
              </a:defRPr>
            </a:lvl4pPr>
            <a:lvl5pPr marL="2011680" indent="0"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19" name="Text Placeholder 43">
            <a:extLst>
              <a:ext uri="{FF2B5EF4-FFF2-40B4-BE49-F238E27FC236}">
                <a16:creationId xmlns:a16="http://schemas.microsoft.com/office/drawing/2014/main" id="{B4C92ECE-3205-4203-AE67-8932E5EC6A3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07401" y="4171165"/>
            <a:ext cx="1720850" cy="338554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502920" indent="0">
              <a:buNone/>
              <a:defRPr sz="1600"/>
            </a:lvl2pPr>
            <a:lvl3pPr marL="1005840" indent="0">
              <a:buNone/>
              <a:defRPr sz="1600"/>
            </a:lvl3pPr>
            <a:lvl4pPr marL="1508760" indent="0">
              <a:buNone/>
              <a:defRPr sz="1600"/>
            </a:lvl4pPr>
            <a:lvl5pPr marL="2011680" indent="0">
              <a:buNone/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46">
            <a:extLst>
              <a:ext uri="{FF2B5EF4-FFF2-40B4-BE49-F238E27FC236}">
                <a16:creationId xmlns:a16="http://schemas.microsoft.com/office/drawing/2014/main" id="{BD4495C0-57D5-4343-BC38-DE730C83B63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05469" y="4715008"/>
            <a:ext cx="1724715" cy="830996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Date</a:t>
            </a:r>
          </a:p>
        </p:txBody>
      </p:sp>
      <p:sp>
        <p:nvSpPr>
          <p:cNvPr id="21" name="Text Placeholder 48">
            <a:extLst>
              <a:ext uri="{FF2B5EF4-FFF2-40B4-BE49-F238E27FC236}">
                <a16:creationId xmlns:a16="http://schemas.microsoft.com/office/drawing/2014/main" id="{A310FDAD-0857-4044-9C7F-5E95A854CF8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07401" y="5746692"/>
            <a:ext cx="1720850" cy="830997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502920" indent="0">
              <a:buNone/>
              <a:defRPr sz="2400">
                <a:solidFill>
                  <a:schemeClr val="tx1"/>
                </a:solidFill>
              </a:defRPr>
            </a:lvl2pPr>
            <a:lvl3pPr marL="1005840" indent="0">
              <a:buNone/>
              <a:defRPr sz="2400">
                <a:solidFill>
                  <a:schemeClr val="tx1"/>
                </a:solidFill>
              </a:defRPr>
            </a:lvl3pPr>
            <a:lvl4pPr marL="1508760" indent="0">
              <a:buNone/>
              <a:defRPr sz="2400">
                <a:solidFill>
                  <a:schemeClr val="tx1"/>
                </a:solidFill>
              </a:defRPr>
            </a:lvl4pPr>
            <a:lvl5pPr marL="2011680" indent="0"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5" name="Text Placeholder 39">
            <a:extLst>
              <a:ext uri="{FF2B5EF4-FFF2-40B4-BE49-F238E27FC236}">
                <a16:creationId xmlns:a16="http://schemas.microsoft.com/office/drawing/2014/main" id="{D6307EC6-8E4B-4709-AABB-AC92AB9759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92413" y="548908"/>
            <a:ext cx="4143387" cy="514082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DDC226-A842-46AC-AEA0-9613779FF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137" y="1062990"/>
            <a:ext cx="4157663" cy="1275732"/>
          </a:xfrm>
        </p:spPr>
        <p:txBody>
          <a:bodyPr rtlCol="0" anchor="t">
            <a:norm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accent4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83554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pos="6192">
          <p15:clr>
            <a:srgbClr val="FBAE40"/>
          </p15:clr>
        </p15:guide>
        <p15:guide id="4" orient="horz" pos="475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379B518-DF56-4257-B2AA-B635BDDAEC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0943"/>
          <a:stretch/>
        </p:blipFill>
        <p:spPr>
          <a:xfrm>
            <a:off x="7785607" y="-10224"/>
            <a:ext cx="2261363" cy="778262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AD228A0-0DFF-4236-B9DF-03AACEED1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782624" cy="7782624"/>
          </a:xfrm>
          <a:prstGeom prst="rect">
            <a:avLst/>
          </a:prstGeom>
        </p:spPr>
      </p:pic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08AD442F-F001-4099-B036-C4A4456A71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2131" y="4171165"/>
            <a:ext cx="1720850" cy="338554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/>
            </a:lvl1pPr>
            <a:lvl2pPr marL="502920" indent="0">
              <a:buNone/>
              <a:defRPr sz="1600"/>
            </a:lvl2pPr>
            <a:lvl3pPr marL="1005840" indent="0">
              <a:buNone/>
              <a:defRPr sz="1600"/>
            </a:lvl3pPr>
            <a:lvl4pPr marL="1508760" indent="0">
              <a:buNone/>
              <a:defRPr sz="1600"/>
            </a:lvl4pPr>
            <a:lvl5pPr marL="2011680" indent="0">
              <a:buNone/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CB4DE845-5640-4C82-843D-307D1A1367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0199" y="4715008"/>
            <a:ext cx="1724715" cy="830996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4800" b="1">
                <a:latin typeface="+mj-lt"/>
              </a:defRPr>
            </a:lvl1pPr>
          </a:lstStyle>
          <a:p>
            <a:pPr lvl="0" rtl="0"/>
            <a:r>
              <a:rPr lang="en-GB" noProof="0"/>
              <a:t>Date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DB8B0D9D-8366-48EA-964E-D1D4440EF8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2131" y="5746692"/>
            <a:ext cx="1720850" cy="830997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502920" indent="0">
              <a:buNone/>
              <a:defRPr sz="2400">
                <a:solidFill>
                  <a:schemeClr val="tx1"/>
                </a:solidFill>
              </a:defRPr>
            </a:lvl2pPr>
            <a:lvl3pPr marL="1005840" indent="0">
              <a:buNone/>
              <a:defRPr sz="2400">
                <a:solidFill>
                  <a:schemeClr val="tx1"/>
                </a:solidFill>
              </a:defRPr>
            </a:lvl3pPr>
            <a:lvl4pPr marL="1508760" indent="0">
              <a:buNone/>
              <a:defRPr sz="2400">
                <a:solidFill>
                  <a:schemeClr val="tx1"/>
                </a:solidFill>
              </a:defRPr>
            </a:lvl4pPr>
            <a:lvl5pPr marL="2011680" indent="0"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56" name="Text Placeholder 43">
            <a:extLst>
              <a:ext uri="{FF2B5EF4-FFF2-40B4-BE49-F238E27FC236}">
                <a16:creationId xmlns:a16="http://schemas.microsoft.com/office/drawing/2014/main" id="{63F8D232-CBB4-4424-A2EB-F965341045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00948" y="4171165"/>
            <a:ext cx="1720850" cy="338554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/>
            </a:lvl1pPr>
            <a:lvl2pPr marL="502920" indent="0">
              <a:buNone/>
              <a:defRPr sz="1600"/>
            </a:lvl2pPr>
            <a:lvl3pPr marL="1005840" indent="0">
              <a:buNone/>
              <a:defRPr sz="1600"/>
            </a:lvl3pPr>
            <a:lvl4pPr marL="1508760" indent="0">
              <a:buNone/>
              <a:defRPr sz="1600"/>
            </a:lvl4pPr>
            <a:lvl5pPr marL="2011680" indent="0">
              <a:buNone/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7" name="Text Placeholder 46">
            <a:extLst>
              <a:ext uri="{FF2B5EF4-FFF2-40B4-BE49-F238E27FC236}">
                <a16:creationId xmlns:a16="http://schemas.microsoft.com/office/drawing/2014/main" id="{118EB052-2F43-49C0-9F7A-9838BF4A0A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99016" y="4715008"/>
            <a:ext cx="1724715" cy="830996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4800" b="1">
                <a:latin typeface="+mj-lt"/>
              </a:defRPr>
            </a:lvl1pPr>
          </a:lstStyle>
          <a:p>
            <a:pPr lvl="0" rtl="0"/>
            <a:r>
              <a:rPr lang="en-GB" noProof="0"/>
              <a:t>Date</a:t>
            </a:r>
          </a:p>
        </p:txBody>
      </p:sp>
      <p:sp>
        <p:nvSpPr>
          <p:cNvPr id="58" name="Text Placeholder 48">
            <a:extLst>
              <a:ext uri="{FF2B5EF4-FFF2-40B4-BE49-F238E27FC236}">
                <a16:creationId xmlns:a16="http://schemas.microsoft.com/office/drawing/2014/main" id="{F342DF95-1180-4736-96DC-2F82933CF0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0948" y="5746692"/>
            <a:ext cx="1720850" cy="830997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502920" indent="0">
              <a:buNone/>
              <a:defRPr sz="2400">
                <a:solidFill>
                  <a:schemeClr val="tx1"/>
                </a:solidFill>
              </a:defRPr>
            </a:lvl2pPr>
            <a:lvl3pPr marL="1005840" indent="0">
              <a:buNone/>
              <a:defRPr sz="2400">
                <a:solidFill>
                  <a:schemeClr val="tx1"/>
                </a:solidFill>
              </a:defRPr>
            </a:lvl3pPr>
            <a:lvl4pPr marL="1508760" indent="0">
              <a:buNone/>
              <a:defRPr sz="2400">
                <a:solidFill>
                  <a:schemeClr val="tx1"/>
                </a:solidFill>
              </a:defRPr>
            </a:lvl4pPr>
            <a:lvl5pPr marL="2011680" indent="0"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59" name="Text Placeholder 43">
            <a:extLst>
              <a:ext uri="{FF2B5EF4-FFF2-40B4-BE49-F238E27FC236}">
                <a16:creationId xmlns:a16="http://schemas.microsoft.com/office/drawing/2014/main" id="{89E42A06-6B45-4DA8-ACB9-80A6DCB26B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69765" y="4171165"/>
            <a:ext cx="1720850" cy="338554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/>
            </a:lvl1pPr>
            <a:lvl2pPr marL="502920" indent="0">
              <a:buNone/>
              <a:defRPr sz="1600"/>
            </a:lvl2pPr>
            <a:lvl3pPr marL="1005840" indent="0">
              <a:buNone/>
              <a:defRPr sz="1600"/>
            </a:lvl3pPr>
            <a:lvl4pPr marL="1508760" indent="0">
              <a:buNone/>
              <a:defRPr sz="1600"/>
            </a:lvl4pPr>
            <a:lvl5pPr marL="2011680" indent="0">
              <a:buNone/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0" name="Text Placeholder 46">
            <a:extLst>
              <a:ext uri="{FF2B5EF4-FFF2-40B4-BE49-F238E27FC236}">
                <a16:creationId xmlns:a16="http://schemas.microsoft.com/office/drawing/2014/main" id="{D68409DA-2B5D-42D4-8D5B-1FFA7A4750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67833" y="4715008"/>
            <a:ext cx="1724715" cy="830996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4800" b="1">
                <a:latin typeface="+mj-lt"/>
              </a:defRPr>
            </a:lvl1pPr>
          </a:lstStyle>
          <a:p>
            <a:pPr lvl="0" rtl="0"/>
            <a:r>
              <a:rPr lang="en-GB" noProof="0"/>
              <a:t>Date</a:t>
            </a:r>
          </a:p>
        </p:txBody>
      </p:sp>
      <p:sp>
        <p:nvSpPr>
          <p:cNvPr id="61" name="Text Placeholder 48">
            <a:extLst>
              <a:ext uri="{FF2B5EF4-FFF2-40B4-BE49-F238E27FC236}">
                <a16:creationId xmlns:a16="http://schemas.microsoft.com/office/drawing/2014/main" id="{4F744FFD-46B3-4F58-B792-62FE74AEA4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69765" y="5746692"/>
            <a:ext cx="1720850" cy="830997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502920" indent="0">
              <a:buNone/>
              <a:defRPr sz="2400">
                <a:solidFill>
                  <a:schemeClr val="tx1"/>
                </a:solidFill>
              </a:defRPr>
            </a:lvl2pPr>
            <a:lvl3pPr marL="1005840" indent="0">
              <a:buNone/>
              <a:defRPr sz="2400">
                <a:solidFill>
                  <a:schemeClr val="tx1"/>
                </a:solidFill>
              </a:defRPr>
            </a:lvl3pPr>
            <a:lvl4pPr marL="1508760" indent="0">
              <a:buNone/>
              <a:defRPr sz="2400">
                <a:solidFill>
                  <a:schemeClr val="tx1"/>
                </a:solidFill>
              </a:defRPr>
            </a:lvl4pPr>
            <a:lvl5pPr marL="2011680" indent="0"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62" name="Text Placeholder 43">
            <a:extLst>
              <a:ext uri="{FF2B5EF4-FFF2-40B4-BE49-F238E27FC236}">
                <a16:creationId xmlns:a16="http://schemas.microsoft.com/office/drawing/2014/main" id="{ECD30AA6-6799-4574-A07B-D3874C6FEB8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38582" y="4171165"/>
            <a:ext cx="1720850" cy="338554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/>
            </a:lvl1pPr>
            <a:lvl2pPr marL="502920" indent="0">
              <a:buNone/>
              <a:defRPr sz="1600"/>
            </a:lvl2pPr>
            <a:lvl3pPr marL="1005840" indent="0">
              <a:buNone/>
              <a:defRPr sz="1600"/>
            </a:lvl3pPr>
            <a:lvl4pPr marL="1508760" indent="0">
              <a:buNone/>
              <a:defRPr sz="1600"/>
            </a:lvl4pPr>
            <a:lvl5pPr marL="2011680" indent="0">
              <a:buNone/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3" name="Text Placeholder 46">
            <a:extLst>
              <a:ext uri="{FF2B5EF4-FFF2-40B4-BE49-F238E27FC236}">
                <a16:creationId xmlns:a16="http://schemas.microsoft.com/office/drawing/2014/main" id="{793AB210-5E06-470D-8665-E5F85238D44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36650" y="4715008"/>
            <a:ext cx="1724715" cy="830996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4800" b="1">
                <a:latin typeface="+mj-lt"/>
              </a:defRPr>
            </a:lvl1pPr>
          </a:lstStyle>
          <a:p>
            <a:pPr lvl="0" rtl="0"/>
            <a:r>
              <a:rPr lang="en-GB" noProof="0"/>
              <a:t>Date</a:t>
            </a:r>
          </a:p>
        </p:txBody>
      </p:sp>
      <p:sp>
        <p:nvSpPr>
          <p:cNvPr id="64" name="Text Placeholder 48">
            <a:extLst>
              <a:ext uri="{FF2B5EF4-FFF2-40B4-BE49-F238E27FC236}">
                <a16:creationId xmlns:a16="http://schemas.microsoft.com/office/drawing/2014/main" id="{9481CC62-9A00-4DF8-818D-A1196A6BD96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38582" y="5746692"/>
            <a:ext cx="1720850" cy="830997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502920" indent="0">
              <a:buNone/>
              <a:defRPr sz="2400">
                <a:solidFill>
                  <a:schemeClr val="tx1"/>
                </a:solidFill>
              </a:defRPr>
            </a:lvl2pPr>
            <a:lvl3pPr marL="1005840" indent="0">
              <a:buNone/>
              <a:defRPr sz="2400">
                <a:solidFill>
                  <a:schemeClr val="tx1"/>
                </a:solidFill>
              </a:defRPr>
            </a:lvl3pPr>
            <a:lvl4pPr marL="1508760" indent="0">
              <a:buNone/>
              <a:defRPr sz="2400">
                <a:solidFill>
                  <a:schemeClr val="tx1"/>
                </a:solidFill>
              </a:defRPr>
            </a:lvl4pPr>
            <a:lvl5pPr marL="2011680" indent="0"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65" name="Text Placeholder 43">
            <a:extLst>
              <a:ext uri="{FF2B5EF4-FFF2-40B4-BE49-F238E27FC236}">
                <a16:creationId xmlns:a16="http://schemas.microsoft.com/office/drawing/2014/main" id="{4F86B3AA-5966-4B87-BC76-A3BA5A0479B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07401" y="4171165"/>
            <a:ext cx="1720850" cy="338554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/>
            </a:lvl1pPr>
            <a:lvl2pPr marL="502920" indent="0">
              <a:buNone/>
              <a:defRPr sz="1600"/>
            </a:lvl2pPr>
            <a:lvl3pPr marL="1005840" indent="0">
              <a:buNone/>
              <a:defRPr sz="1600"/>
            </a:lvl3pPr>
            <a:lvl4pPr marL="1508760" indent="0">
              <a:buNone/>
              <a:defRPr sz="1600"/>
            </a:lvl4pPr>
            <a:lvl5pPr marL="2011680" indent="0">
              <a:buNone/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6" name="Text Placeholder 46">
            <a:extLst>
              <a:ext uri="{FF2B5EF4-FFF2-40B4-BE49-F238E27FC236}">
                <a16:creationId xmlns:a16="http://schemas.microsoft.com/office/drawing/2014/main" id="{562FE67E-C98C-463C-9C9E-138D5BD1FC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05469" y="4715008"/>
            <a:ext cx="1724715" cy="830996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4800" b="1">
                <a:latin typeface="+mj-lt"/>
              </a:defRPr>
            </a:lvl1pPr>
          </a:lstStyle>
          <a:p>
            <a:pPr lvl="0" rtl="0"/>
            <a:r>
              <a:rPr lang="en-GB" noProof="0"/>
              <a:t>Date</a:t>
            </a:r>
          </a:p>
        </p:txBody>
      </p:sp>
      <p:sp>
        <p:nvSpPr>
          <p:cNvPr id="67" name="Text Placeholder 48">
            <a:extLst>
              <a:ext uri="{FF2B5EF4-FFF2-40B4-BE49-F238E27FC236}">
                <a16:creationId xmlns:a16="http://schemas.microsoft.com/office/drawing/2014/main" id="{7791D4A2-98D8-4A8D-B3B5-48D680A6468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07401" y="5746692"/>
            <a:ext cx="1720850" cy="830997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502920" indent="0">
              <a:buNone/>
              <a:defRPr sz="2400">
                <a:solidFill>
                  <a:schemeClr val="tx1"/>
                </a:solidFill>
              </a:defRPr>
            </a:lvl2pPr>
            <a:lvl3pPr marL="1005840" indent="0">
              <a:buNone/>
              <a:defRPr sz="2400">
                <a:solidFill>
                  <a:schemeClr val="tx1"/>
                </a:solidFill>
              </a:defRPr>
            </a:lvl3pPr>
            <a:lvl4pPr marL="1508760" indent="0">
              <a:buNone/>
              <a:defRPr sz="2400">
                <a:solidFill>
                  <a:schemeClr val="tx1"/>
                </a:solidFill>
              </a:defRPr>
            </a:lvl4pPr>
            <a:lvl5pPr marL="2011680" indent="0"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en-GB" noProof="0"/>
              <a:t>Click To Edit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C4B8E788-AA33-A84B-9300-6C4E9F69E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8" t="39490" r="-6142" b="1"/>
          <a:stretch/>
        </p:blipFill>
        <p:spPr>
          <a:xfrm>
            <a:off x="2213042" y="0"/>
            <a:ext cx="5649288" cy="2934193"/>
          </a:xfrm>
          <a:prstGeom prst="rect">
            <a:avLst/>
          </a:prstGeom>
        </p:spPr>
      </p:pic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4450F75A-C755-4D9F-88A0-1C5C4A96D8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92413" y="548908"/>
            <a:ext cx="4143387" cy="514082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0BC5E549-2974-44AE-9F99-10523EC48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137" y="1062990"/>
            <a:ext cx="4157663" cy="1275732"/>
          </a:xfrm>
        </p:spPr>
        <p:txBody>
          <a:bodyPr rtlCol="0" anchor="t">
            <a:norm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75655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pos="6192">
          <p15:clr>
            <a:srgbClr val="FBAE40"/>
          </p15:clr>
        </p15:guide>
        <p15:guide id="4" orient="horz" pos="47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Quarter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CD54980-76BE-4F15-9935-2BFF69582D5E}" type="datetime1">
              <a:rPr lang="en-GB" noProof="0" smtClean="0"/>
              <a:t>20/06/2023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775F3F6B-B4FF-4010-ACCC-F66F915546A2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57119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</p:sldLayoutIdLst>
  <p:hf sldNum="0" hdr="0" ftr="0" dt="0"/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F26B43"/>
          </p15:clr>
        </p15:guide>
        <p15:guide id="2" orient="horz" pos="144">
          <p15:clr>
            <a:srgbClr val="F26B43"/>
          </p15:clr>
        </p15:guide>
        <p15:guide id="3" pos="6192">
          <p15:clr>
            <a:srgbClr val="F26B43"/>
          </p15:clr>
        </p15:guide>
        <p15:guide id="4" orient="horz" pos="47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image" Target="../media/image2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11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11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11.pn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0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1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11.pn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7E98D60-3765-7A55-AB24-0F0874CBB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91222" y="3592310"/>
            <a:ext cx="3026226" cy="234651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3923AC-E355-A974-24F2-54B0F7C1EA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1712" y="3593197"/>
            <a:ext cx="3026226" cy="234651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solidFill>
                <a:schemeClr val="bg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4EA3FD1-48F6-325E-F457-AE0A5E4EC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02" y="134315"/>
            <a:ext cx="1970841" cy="1966413"/>
          </a:xfrm>
          <a:prstGeom prst="rect">
            <a:avLst/>
          </a:prstGeom>
        </p:spPr>
      </p:pic>
      <p:sp>
        <p:nvSpPr>
          <p:cNvPr id="65" name="Title 39">
            <a:extLst>
              <a:ext uri="{FF2B5EF4-FFF2-40B4-BE49-F238E27FC236}">
                <a16:creationId xmlns:a16="http://schemas.microsoft.com/office/drawing/2014/main" id="{A8D02482-AB93-1AF2-3682-6CBFC91E3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7747" y="207798"/>
            <a:ext cx="4157663" cy="1275732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Welcome to </a:t>
            </a:r>
            <a:br>
              <a:rPr lang="en-GB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 Nicholas Church School</a:t>
            </a:r>
          </a:p>
        </p:txBody>
      </p:sp>
      <p:sp>
        <p:nvSpPr>
          <p:cNvPr id="2" name="Text Placeholder 65">
            <a:extLst>
              <a:ext uri="{FF2B5EF4-FFF2-40B4-BE49-F238E27FC236}">
                <a16:creationId xmlns:a16="http://schemas.microsoft.com/office/drawing/2014/main" id="{7CAC7D35-DA61-0CEE-03CB-FDFFDB106D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31511" y="3593197"/>
            <a:ext cx="3595378" cy="2346515"/>
          </a:xfrm>
          <a:solidFill>
            <a:schemeClr val="bg1"/>
          </a:solidFill>
        </p:spPr>
        <p:txBody>
          <a:bodyPr/>
          <a:lstStyle/>
          <a:p>
            <a:endParaRPr kumimoji="0" lang="en-US" altLang="en-US" sz="1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behalf of everyone here at St Nicholas we would like to welcome your family to our school community and to a brand new and exciting chapter </a:t>
            </a:r>
            <a:r>
              <a:rPr lang="en-US" altLang="en-US" sz="1800" dirty="0">
                <a:solidFill>
                  <a:srgbClr val="002060"/>
                </a:solidFill>
                <a:latin typeface="Calibri" panose="020F0502020204030204"/>
              </a:rPr>
              <a:t>in your child’s life.</a:t>
            </a:r>
            <a:endParaRPr kumimoji="0" lang="en-US" altLang="en-US" sz="1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A7A4CE-1589-B1E3-8EDC-660F7A9D0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296" y="3705273"/>
            <a:ext cx="2873058" cy="21205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B91604-7467-2B9C-DC63-12EA8B80B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2043" y="3705273"/>
            <a:ext cx="2823064" cy="212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13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7A7D387-918A-893C-EDA0-6561A022B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101" y="95150"/>
            <a:ext cx="1813392" cy="14561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613AF5D-15C0-22E3-3466-8FD23ABA5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62691" y="1631968"/>
            <a:ext cx="1445815" cy="129253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solidFill>
                <a:schemeClr val="bg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4EA3FD1-48F6-325E-F457-AE0A5E4EC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602" y="134315"/>
            <a:ext cx="1970841" cy="1966413"/>
          </a:xfrm>
          <a:prstGeom prst="rect">
            <a:avLst/>
          </a:prstGeom>
        </p:spPr>
      </p:pic>
      <p:sp>
        <p:nvSpPr>
          <p:cNvPr id="62" name="Text Placeholder 65">
            <a:extLst>
              <a:ext uri="{FF2B5EF4-FFF2-40B4-BE49-F238E27FC236}">
                <a16:creationId xmlns:a16="http://schemas.microsoft.com/office/drawing/2014/main" id="{94B68611-C661-B49A-748F-F922F2514354}"/>
              </a:ext>
            </a:extLst>
          </p:cNvPr>
          <p:cNvSpPr txBox="1">
            <a:spLocks/>
          </p:cNvSpPr>
          <p:nvPr/>
        </p:nvSpPr>
        <p:spPr>
          <a:xfrm>
            <a:off x="5371476" y="3069770"/>
            <a:ext cx="4163731" cy="441043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100584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292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GB" sz="14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12:00: Lunch</a:t>
            </a:r>
          </a:p>
          <a:p>
            <a:pPr algn="l">
              <a:spcBef>
                <a:spcPct val="0"/>
              </a:spcBef>
            </a:pPr>
            <a:endParaRPr lang="en-GB" sz="1400" dirty="0">
              <a:solidFill>
                <a:srgbClr val="00206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l">
              <a:spcBef>
                <a:spcPct val="0"/>
              </a:spcBef>
            </a:pPr>
            <a:r>
              <a:rPr lang="en-GB" sz="14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1:00: Register</a:t>
            </a:r>
            <a:br>
              <a:rPr lang="en-GB" sz="1400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endParaRPr lang="en-GB" sz="1400" dirty="0">
              <a:solidFill>
                <a:srgbClr val="00206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l">
              <a:spcBef>
                <a:spcPct val="0"/>
              </a:spcBef>
            </a:pPr>
            <a:r>
              <a:rPr lang="en-GB" sz="14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1.10: Carpet learning based on our topic of the term. </a:t>
            </a:r>
            <a:r>
              <a:rPr lang="en-GB" sz="1400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Wider curriculum opportunities which include planned, adult led topic activities and continuous provision activities to enhance play and development.</a:t>
            </a:r>
          </a:p>
          <a:p>
            <a:pPr algn="l">
              <a:spcBef>
                <a:spcPct val="0"/>
              </a:spcBef>
            </a:pPr>
            <a:endParaRPr lang="en-GB" sz="1400" dirty="0">
              <a:solidFill>
                <a:srgbClr val="00206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l">
              <a:spcBef>
                <a:spcPct val="0"/>
              </a:spcBef>
            </a:pPr>
            <a:r>
              <a:rPr lang="en-GB" sz="14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3.10: Story and preparation for home</a:t>
            </a:r>
          </a:p>
          <a:p>
            <a:pPr algn="l">
              <a:spcBef>
                <a:spcPct val="0"/>
              </a:spcBef>
            </a:pPr>
            <a:endParaRPr lang="en-GB" sz="1400" b="1" dirty="0">
              <a:solidFill>
                <a:srgbClr val="00206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l">
              <a:spcBef>
                <a:spcPct val="0"/>
              </a:spcBef>
            </a:pPr>
            <a:r>
              <a:rPr lang="en-GB" sz="14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3:30 Home Time </a:t>
            </a:r>
          </a:p>
          <a:p>
            <a:pPr algn="l">
              <a:spcBef>
                <a:spcPct val="0"/>
              </a:spcBef>
            </a:pPr>
            <a:endParaRPr lang="en-GB" sz="1400" b="1" dirty="0">
              <a:solidFill>
                <a:srgbClr val="00206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l">
              <a:spcBef>
                <a:spcPct val="0"/>
              </a:spcBef>
            </a:pPr>
            <a:r>
              <a:rPr lang="en-GB" sz="14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Home time is 3.30pm Monday – Thursday</a:t>
            </a:r>
          </a:p>
          <a:p>
            <a:pPr algn="l">
              <a:spcBef>
                <a:spcPct val="0"/>
              </a:spcBef>
            </a:pPr>
            <a:r>
              <a:rPr lang="en-GB" sz="14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Home time is 3.00pm Friday</a:t>
            </a:r>
          </a:p>
          <a:p>
            <a:pPr algn="l">
              <a:spcBef>
                <a:spcPct val="0"/>
              </a:spcBef>
            </a:pPr>
            <a:r>
              <a:rPr lang="en-GB" sz="14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Home time is 1.00pm on the last day of term at Christmas, Easter, Summer.</a:t>
            </a:r>
          </a:p>
        </p:txBody>
      </p:sp>
      <p:sp>
        <p:nvSpPr>
          <p:cNvPr id="65" name="Title 39">
            <a:extLst>
              <a:ext uri="{FF2B5EF4-FFF2-40B4-BE49-F238E27FC236}">
                <a16:creationId xmlns:a16="http://schemas.microsoft.com/office/drawing/2014/main" id="{A8D02482-AB93-1AF2-3682-6CBFC91E3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621" y="479655"/>
            <a:ext cx="4157663" cy="1275732"/>
          </a:xfrm>
        </p:spPr>
        <p:txBody>
          <a:bodyPr rtlCol="0">
            <a:normAutofit fontScale="9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b="1" dirty="0">
                <a:solidFill>
                  <a:srgbClr val="1F3B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Typical Day in Reception</a:t>
            </a:r>
            <a:br>
              <a:rPr lang="en-US" sz="4400" b="1" dirty="0">
                <a:solidFill>
                  <a:srgbClr val="1F3B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4400" dirty="0">
              <a:solidFill>
                <a:srgbClr val="1F3B7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65">
            <a:extLst>
              <a:ext uri="{FF2B5EF4-FFF2-40B4-BE49-F238E27FC236}">
                <a16:creationId xmlns:a16="http://schemas.microsoft.com/office/drawing/2014/main" id="{FEB43596-074F-3EFB-E96A-7850F7DF0FEB}"/>
              </a:ext>
            </a:extLst>
          </p:cNvPr>
          <p:cNvSpPr txBox="1">
            <a:spLocks/>
          </p:cNvSpPr>
          <p:nvPr/>
        </p:nvSpPr>
        <p:spPr>
          <a:xfrm>
            <a:off x="523195" y="3069770"/>
            <a:ext cx="4163731" cy="441043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100584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292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GB" sz="14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8:35: Gate Opens </a:t>
            </a:r>
            <a:r>
              <a:rPr lang="en-GB" sz="1400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we welcome the children into the school. The children come in and sit on the carpet with the TA. They look at a book or practise their letters.</a:t>
            </a:r>
          </a:p>
          <a:p>
            <a:pPr algn="l">
              <a:spcBef>
                <a:spcPct val="0"/>
              </a:spcBef>
            </a:pPr>
            <a:endParaRPr lang="en-GB" sz="1400" dirty="0">
              <a:solidFill>
                <a:srgbClr val="00206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l">
              <a:spcBef>
                <a:spcPct val="0"/>
              </a:spcBef>
            </a:pPr>
            <a:r>
              <a:rPr lang="en-GB" sz="14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8.45: Register</a:t>
            </a:r>
          </a:p>
          <a:p>
            <a:pPr algn="l">
              <a:spcBef>
                <a:spcPct val="0"/>
              </a:spcBef>
            </a:pPr>
            <a:endParaRPr lang="en-GB" sz="1400" b="1" dirty="0">
              <a:solidFill>
                <a:srgbClr val="00206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l">
              <a:spcBef>
                <a:spcPct val="0"/>
              </a:spcBef>
            </a:pPr>
            <a:r>
              <a:rPr lang="en-GB" sz="14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9:00: Collective worship</a:t>
            </a:r>
            <a:br>
              <a:rPr lang="en-GB" sz="1400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endParaRPr lang="en-GB" sz="1400" dirty="0">
              <a:solidFill>
                <a:srgbClr val="00206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l">
              <a:spcBef>
                <a:spcPct val="0"/>
              </a:spcBef>
            </a:pPr>
            <a:r>
              <a:rPr lang="en-GB" sz="14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9:20</a:t>
            </a:r>
            <a:r>
              <a:rPr lang="en-GB" sz="1400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GB" sz="14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Phonics input on the carpet. </a:t>
            </a:r>
            <a:r>
              <a:rPr lang="en-GB" sz="1400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This is followed by adult led activities which have a literacy focus. This is supported by a range of enhancements in continuous provision. An adult provides scaffolding in the environment to extend the children’s learning.</a:t>
            </a:r>
            <a:br>
              <a:rPr lang="en-GB" sz="1400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endParaRPr lang="en-GB" sz="1400" dirty="0">
              <a:solidFill>
                <a:srgbClr val="00206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l">
              <a:spcBef>
                <a:spcPct val="0"/>
              </a:spcBef>
            </a:pPr>
            <a:r>
              <a:rPr lang="en-GB" sz="14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10:40: Tidy up, Snack time and </a:t>
            </a:r>
            <a:r>
              <a:rPr lang="en-GB" sz="14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Numberblocks</a:t>
            </a:r>
            <a:endParaRPr lang="en-GB" sz="1400" b="1" dirty="0">
              <a:solidFill>
                <a:srgbClr val="00206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l">
              <a:spcBef>
                <a:spcPct val="0"/>
              </a:spcBef>
            </a:pPr>
            <a:endParaRPr lang="en-GB" sz="1400" dirty="0">
              <a:solidFill>
                <a:srgbClr val="00206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l">
              <a:spcBef>
                <a:spcPct val="0"/>
              </a:spcBef>
            </a:pPr>
            <a:r>
              <a:rPr lang="en-GB" sz="14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11:00: Maths input on the carpet. </a:t>
            </a:r>
            <a:r>
              <a:rPr lang="en-GB" sz="1400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This is followed by adult led Maths activities and supported enhanced provision.  At certain times in the week the children will also have P.E and a Jigsaw PSHE session</a:t>
            </a:r>
          </a:p>
          <a:p>
            <a:pPr algn="l">
              <a:spcBef>
                <a:spcPct val="0"/>
              </a:spcBef>
            </a:pPr>
            <a:endParaRPr lang="en-GB" sz="1400" dirty="0">
              <a:solidFill>
                <a:srgbClr val="00206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1B18EC-9FC3-D8DD-F72D-AA68523B34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5621" y="185357"/>
            <a:ext cx="1664352" cy="12757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45907F-3D07-517F-1886-78E464860F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256"/>
          <a:stretch/>
        </p:blipFill>
        <p:spPr>
          <a:xfrm>
            <a:off x="7623290" y="1712637"/>
            <a:ext cx="1324615" cy="113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59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3FADC1C-BFB6-9A8E-144F-54F9AAF6E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02934" y="3155511"/>
            <a:ext cx="3063459" cy="413906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63057A-9F5D-05B8-2B30-A6444CC5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1221" y="3155511"/>
            <a:ext cx="3092280" cy="413906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97209E-92BA-735F-34BD-D4D629B74D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14748" y="3155511"/>
            <a:ext cx="3192308" cy="41390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solidFill>
                <a:schemeClr val="bg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4EA3FD1-48F6-325E-F457-AE0A5E4EC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02" y="134315"/>
            <a:ext cx="1970841" cy="1966413"/>
          </a:xfrm>
          <a:prstGeom prst="rect">
            <a:avLst/>
          </a:prstGeom>
        </p:spPr>
      </p:pic>
      <p:sp>
        <p:nvSpPr>
          <p:cNvPr id="65" name="Title 39">
            <a:extLst>
              <a:ext uri="{FF2B5EF4-FFF2-40B4-BE49-F238E27FC236}">
                <a16:creationId xmlns:a16="http://schemas.microsoft.com/office/drawing/2014/main" id="{A8D02482-AB93-1AF2-3682-6CBFC91E3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0368" y="692138"/>
            <a:ext cx="4157663" cy="1275732"/>
          </a:xfrm>
        </p:spPr>
        <p:txBody>
          <a:bodyPr rtlCol="0">
            <a:normAutofit/>
          </a:bodyPr>
          <a:lstStyle/>
          <a:p>
            <a:pPr rtl="0"/>
            <a:r>
              <a:rPr lang="en-GB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 questions?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D960C2-8B0B-136E-3776-2B0B4507D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0626" y="3241957"/>
            <a:ext cx="2975183" cy="39692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BD1A10-D901-9688-DA20-E3DA0C8065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3258" y="3241957"/>
            <a:ext cx="2910131" cy="3964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8EB715-15D2-AAC0-DF48-E3F7B9A7E7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006" y="3241957"/>
            <a:ext cx="2910710" cy="396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18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9B936218-0779-DC5C-793F-27EC9AB77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77437" y="3563865"/>
            <a:ext cx="2460841" cy="32468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solidFill>
                <a:schemeClr val="bg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4EA3FD1-48F6-325E-F457-AE0A5E4EC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02" y="134315"/>
            <a:ext cx="1970841" cy="1966413"/>
          </a:xfrm>
          <a:prstGeom prst="rect">
            <a:avLst/>
          </a:prstGeom>
        </p:spPr>
      </p:pic>
      <p:sp>
        <p:nvSpPr>
          <p:cNvPr id="60" name="Text Placeholder 65">
            <a:extLst>
              <a:ext uri="{FF2B5EF4-FFF2-40B4-BE49-F238E27FC236}">
                <a16:creationId xmlns:a16="http://schemas.microsoft.com/office/drawing/2014/main" id="{A006B8E3-9C5C-8442-13B3-FD76A1EA2E9C}"/>
              </a:ext>
            </a:extLst>
          </p:cNvPr>
          <p:cNvSpPr txBox="1">
            <a:spLocks/>
          </p:cNvSpPr>
          <p:nvPr/>
        </p:nvSpPr>
        <p:spPr>
          <a:xfrm>
            <a:off x="628996" y="5494171"/>
            <a:ext cx="6482833" cy="5961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100584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292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alt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Early Years Foundation Stage curriculum promotes the importance of children learning and developing through play. </a:t>
            </a:r>
          </a:p>
          <a:p>
            <a:pPr algn="l"/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Text Placeholder 65">
            <a:extLst>
              <a:ext uri="{FF2B5EF4-FFF2-40B4-BE49-F238E27FC236}">
                <a16:creationId xmlns:a16="http://schemas.microsoft.com/office/drawing/2014/main" id="{E0E613E5-CD99-65E3-AE12-E410203C987A}"/>
              </a:ext>
            </a:extLst>
          </p:cNvPr>
          <p:cNvSpPr txBox="1">
            <a:spLocks/>
          </p:cNvSpPr>
          <p:nvPr/>
        </p:nvSpPr>
        <p:spPr>
          <a:xfrm>
            <a:off x="632987" y="3551394"/>
            <a:ext cx="6482833" cy="175491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100584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292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GB" alt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are </a:t>
            </a:r>
            <a:r>
              <a:rPr lang="en-GB" alt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areas </a:t>
            </a:r>
            <a:r>
              <a:rPr lang="en-GB" alt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are referred to as either Prime or Specific.</a:t>
            </a:r>
          </a:p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GB" alt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Prime areas: </a:t>
            </a:r>
            <a:r>
              <a:rPr lang="en-GB" alt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Communication and Language, Personal, Social and Emotional development and Physical development.</a:t>
            </a:r>
          </a:p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GB" alt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Specific Areas: </a:t>
            </a:r>
            <a:r>
              <a:rPr lang="en-GB" alt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Literacy, Mathematics, Understanding the World and Expressive Arts and Design</a:t>
            </a:r>
          </a:p>
          <a:p>
            <a:pPr algn="l"/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Text Placeholder 65">
            <a:extLst>
              <a:ext uri="{FF2B5EF4-FFF2-40B4-BE49-F238E27FC236}">
                <a16:creationId xmlns:a16="http://schemas.microsoft.com/office/drawing/2014/main" id="{94B68611-C661-B49A-748F-F922F2514354}"/>
              </a:ext>
            </a:extLst>
          </p:cNvPr>
          <p:cNvSpPr txBox="1">
            <a:spLocks/>
          </p:cNvSpPr>
          <p:nvPr/>
        </p:nvSpPr>
        <p:spPr>
          <a:xfrm>
            <a:off x="632987" y="3037720"/>
            <a:ext cx="8763100" cy="3946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100584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292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will we be learning and how will we learn it? </a:t>
            </a:r>
          </a:p>
        </p:txBody>
      </p:sp>
      <p:sp>
        <p:nvSpPr>
          <p:cNvPr id="65" name="Title 39">
            <a:extLst>
              <a:ext uri="{FF2B5EF4-FFF2-40B4-BE49-F238E27FC236}">
                <a16:creationId xmlns:a16="http://schemas.microsoft.com/office/drawing/2014/main" id="{A8D02482-AB93-1AF2-3682-6CBFC91E3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371" y="279626"/>
            <a:ext cx="4157663" cy="1275732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EYFS: Early Years Foundation Stage</a:t>
            </a:r>
          </a:p>
        </p:txBody>
      </p:sp>
      <p:sp>
        <p:nvSpPr>
          <p:cNvPr id="2" name="Text Placeholder 65">
            <a:extLst>
              <a:ext uri="{FF2B5EF4-FFF2-40B4-BE49-F238E27FC236}">
                <a16:creationId xmlns:a16="http://schemas.microsoft.com/office/drawing/2014/main" id="{AD867212-0A63-206F-A789-FD63775C1FD8}"/>
              </a:ext>
            </a:extLst>
          </p:cNvPr>
          <p:cNvSpPr txBox="1">
            <a:spLocks/>
          </p:cNvSpPr>
          <p:nvPr/>
        </p:nvSpPr>
        <p:spPr>
          <a:xfrm>
            <a:off x="628996" y="6214630"/>
            <a:ext cx="6482833" cy="5961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100584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292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alt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 the day, the children take part in daily adult-led focus sessions and independent child-led activities as they access the continuous provision.</a:t>
            </a:r>
          </a:p>
          <a:p>
            <a:pPr algn="l"/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B64FEA-66AE-C1EA-CCA7-7BD5D738A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9644" y="3665033"/>
            <a:ext cx="2286245" cy="304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47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4EA3FD1-48F6-325E-F457-AE0A5E4EC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02" y="134315"/>
            <a:ext cx="1970841" cy="1966413"/>
          </a:xfrm>
          <a:prstGeom prst="rect">
            <a:avLst/>
          </a:prstGeom>
        </p:spPr>
      </p:pic>
      <p:sp>
        <p:nvSpPr>
          <p:cNvPr id="60" name="Text Placeholder 65">
            <a:extLst>
              <a:ext uri="{FF2B5EF4-FFF2-40B4-BE49-F238E27FC236}">
                <a16:creationId xmlns:a16="http://schemas.microsoft.com/office/drawing/2014/main" id="{A006B8E3-9C5C-8442-13B3-FD76A1EA2E9C}"/>
              </a:ext>
            </a:extLst>
          </p:cNvPr>
          <p:cNvSpPr txBox="1">
            <a:spLocks/>
          </p:cNvSpPr>
          <p:nvPr/>
        </p:nvSpPr>
        <p:spPr>
          <a:xfrm>
            <a:off x="217358" y="5687592"/>
            <a:ext cx="3828168" cy="16222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100584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292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GB" altLang="en-US" sz="1600" b="0" i="0" u="none" strike="noStrike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They will explore language in a variety of ways, including stories, role play, songs and rhymes. They will learn what makes a good speaker and an effective listener. Children will work with adults, in partnerships and in small groups to enhance their language skills.</a:t>
            </a:r>
          </a:p>
        </p:txBody>
      </p:sp>
      <p:sp>
        <p:nvSpPr>
          <p:cNvPr id="61" name="Text Placeholder 65">
            <a:extLst>
              <a:ext uri="{FF2B5EF4-FFF2-40B4-BE49-F238E27FC236}">
                <a16:creationId xmlns:a16="http://schemas.microsoft.com/office/drawing/2014/main" id="{E0E613E5-CD99-65E3-AE12-E410203C987A}"/>
              </a:ext>
            </a:extLst>
          </p:cNvPr>
          <p:cNvSpPr txBox="1">
            <a:spLocks/>
          </p:cNvSpPr>
          <p:nvPr/>
        </p:nvSpPr>
        <p:spPr>
          <a:xfrm>
            <a:off x="217358" y="4281063"/>
            <a:ext cx="3828168" cy="105978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100584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292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GB" altLang="en-US" sz="1600" b="0" i="0" u="none" strike="noStrike" cap="none" spc="0" normalizeH="0" baseline="0" noProof="0" dirty="0">
                <a:ln>
                  <a:noFill/>
                </a:ln>
                <a:solidFill>
                  <a:srgbClr val="1F3B7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Children will develop their understanding, learn how to ask and answer questions and become more confident to express their ideas, thoughts and feelings.</a:t>
            </a:r>
          </a:p>
        </p:txBody>
      </p:sp>
      <p:sp>
        <p:nvSpPr>
          <p:cNvPr id="62" name="Text Placeholder 65">
            <a:extLst>
              <a:ext uri="{FF2B5EF4-FFF2-40B4-BE49-F238E27FC236}">
                <a16:creationId xmlns:a16="http://schemas.microsoft.com/office/drawing/2014/main" id="{94B68611-C661-B49A-748F-F922F2514354}"/>
              </a:ext>
            </a:extLst>
          </p:cNvPr>
          <p:cNvSpPr txBox="1">
            <a:spLocks/>
          </p:cNvSpPr>
          <p:nvPr/>
        </p:nvSpPr>
        <p:spPr>
          <a:xfrm>
            <a:off x="217358" y="2978940"/>
            <a:ext cx="3828169" cy="77491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100584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292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alt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Children will be exposed to a rich language environment where adults will model, scaffold and extend vocabulary.</a:t>
            </a:r>
          </a:p>
          <a:p>
            <a:pPr algn="l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600" dirty="0">
              <a:solidFill>
                <a:srgbClr val="00206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65" name="Title 39">
            <a:extLst>
              <a:ext uri="{FF2B5EF4-FFF2-40B4-BE49-F238E27FC236}">
                <a16:creationId xmlns:a16="http://schemas.microsoft.com/office/drawing/2014/main" id="{A8D02482-AB93-1AF2-3682-6CBFC91E3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388" y="31187"/>
            <a:ext cx="4676211" cy="1275732"/>
          </a:xfrm>
        </p:spPr>
        <p:txBody>
          <a:bodyPr rtlCol="0">
            <a:normAutofit fontScale="9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b="1" dirty="0">
                <a:solidFill>
                  <a:srgbClr val="1F3B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Communication and Language</a:t>
            </a:r>
            <a:br>
              <a:rPr lang="en-US" sz="4400" dirty="0">
                <a:solidFill>
                  <a:srgbClr val="1F3B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dirty="0">
                <a:solidFill>
                  <a:srgbClr val="1F3B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‘The Golden Thread’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C3FECF-43BC-5EBF-110A-FD4A374E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04716" y="2990519"/>
            <a:ext cx="2044152" cy="15471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41FABA-B39D-56B9-00F7-FE541D088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790" y="3070756"/>
            <a:ext cx="1818005" cy="136619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FA7CE54-008D-486F-3A02-A6E09507EF17}"/>
              </a:ext>
            </a:extLst>
          </p:cNvPr>
          <p:cNvGrpSpPr/>
          <p:nvPr/>
        </p:nvGrpSpPr>
        <p:grpSpPr>
          <a:xfrm>
            <a:off x="8093995" y="2990518"/>
            <a:ext cx="1655022" cy="2016785"/>
            <a:chOff x="6940634" y="2934811"/>
            <a:chExt cx="1790856" cy="2242208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A847523-762A-B558-06CA-9EDA47343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6200000">
              <a:off x="6714958" y="3160487"/>
              <a:ext cx="2242208" cy="179085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bg1"/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550FB6A-D88C-3D99-7236-A9A4072DA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19606" y="3056460"/>
              <a:ext cx="1632912" cy="1998909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13C611A-9C4A-AE03-87E0-AACD66477F31}"/>
              </a:ext>
            </a:extLst>
          </p:cNvPr>
          <p:cNvGrpSpPr/>
          <p:nvPr/>
        </p:nvGrpSpPr>
        <p:grpSpPr>
          <a:xfrm>
            <a:off x="6588476" y="2978940"/>
            <a:ext cx="1407368" cy="2005571"/>
            <a:chOff x="6919666" y="4675128"/>
            <a:chExt cx="1839323" cy="2502568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9B936218-0779-DC5C-793F-27EC9AB779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6200000">
              <a:off x="6588044" y="5006750"/>
              <a:ext cx="2502568" cy="1839323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bg1"/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86E6A8F-F2F9-B2C0-AF21-8EAC18B85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35363" y="4745963"/>
              <a:ext cx="1627374" cy="2327611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A82CDDBB-BDE1-6F12-082A-9464FE6D8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4093134" y="4995651"/>
            <a:ext cx="2149850" cy="16504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036D5C-6943-18BB-AB4C-C8536E8CAD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7790" y="4822206"/>
            <a:ext cx="1478677" cy="196596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9B7FE4C-CA1C-5C29-5E1A-40B8D73DC181}"/>
              </a:ext>
            </a:extLst>
          </p:cNvPr>
          <p:cNvGrpSpPr/>
          <p:nvPr/>
        </p:nvGrpSpPr>
        <p:grpSpPr>
          <a:xfrm>
            <a:off x="6650900" y="5116723"/>
            <a:ext cx="3170560" cy="2227286"/>
            <a:chOff x="7748288" y="3886200"/>
            <a:chExt cx="2044152" cy="154711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2E9BA19-4330-ECDD-EB6F-EF6C88286B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48288" y="3886200"/>
              <a:ext cx="2044152" cy="154711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bg1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601143B-6F9F-4404-D0B3-528CB7C98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25343" y="3967610"/>
              <a:ext cx="1851133" cy="1390208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DFB7B2A-4AA2-E2FE-9B2F-1A69333D368C}"/>
              </a:ext>
            </a:extLst>
          </p:cNvPr>
          <p:cNvGrpSpPr/>
          <p:nvPr/>
        </p:nvGrpSpPr>
        <p:grpSpPr>
          <a:xfrm>
            <a:off x="4345035" y="4717821"/>
            <a:ext cx="2040709" cy="2626189"/>
            <a:chOff x="4345035" y="4717822"/>
            <a:chExt cx="1650475" cy="214985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0F834C6-E567-A091-2D2C-C0425636E3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6200000">
              <a:off x="4095348" y="4967509"/>
              <a:ext cx="2149850" cy="1650475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bg1"/>
                </a:solidFill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55D64B3-D58B-F4F8-B766-4644AF0A8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20004" y="4794064"/>
              <a:ext cx="1478677" cy="1965969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B4ADD94-C6D1-6652-BA62-4F2978839812}"/>
              </a:ext>
            </a:extLst>
          </p:cNvPr>
          <p:cNvSpPr txBox="1"/>
          <p:nvPr/>
        </p:nvSpPr>
        <p:spPr>
          <a:xfrm>
            <a:off x="3206980" y="1660233"/>
            <a:ext cx="34439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1F3B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Listening, attention and understanding</a:t>
            </a:r>
          </a:p>
          <a:p>
            <a:pPr algn="ctr"/>
            <a:r>
              <a:rPr lang="en-GB" dirty="0">
                <a:solidFill>
                  <a:srgbClr val="1F3B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Speaking</a:t>
            </a:r>
          </a:p>
        </p:txBody>
      </p:sp>
    </p:spTree>
    <p:extLst>
      <p:ext uri="{BB962C8B-B14F-4D97-AF65-F5344CB8AC3E}">
        <p14:creationId xmlns:p14="http://schemas.microsoft.com/office/powerpoint/2010/main" val="2892455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237283B-498C-46F7-5ADA-819EBE586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541" y="2788522"/>
            <a:ext cx="1734623" cy="21953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EA3FD1-48F6-325E-F457-AE0A5E4EC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602" y="134315"/>
            <a:ext cx="1970841" cy="1966413"/>
          </a:xfrm>
          <a:prstGeom prst="rect">
            <a:avLst/>
          </a:prstGeom>
        </p:spPr>
      </p:pic>
      <p:sp>
        <p:nvSpPr>
          <p:cNvPr id="60" name="Text Placeholder 65">
            <a:extLst>
              <a:ext uri="{FF2B5EF4-FFF2-40B4-BE49-F238E27FC236}">
                <a16:creationId xmlns:a16="http://schemas.microsoft.com/office/drawing/2014/main" id="{A006B8E3-9C5C-8442-13B3-FD76A1EA2E9C}"/>
              </a:ext>
            </a:extLst>
          </p:cNvPr>
          <p:cNvSpPr txBox="1">
            <a:spLocks/>
          </p:cNvSpPr>
          <p:nvPr/>
        </p:nvSpPr>
        <p:spPr>
          <a:xfrm>
            <a:off x="195672" y="4756073"/>
            <a:ext cx="3828168" cy="57076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100584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292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GB" altLang="en-US" sz="1600" b="0" i="0" u="none" strike="noStrike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Children will develop resilience and perseverance skills.</a:t>
            </a:r>
            <a:endParaRPr kumimoji="0" lang="en-GB" altLang="en-US" sz="1600" b="0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Text Placeholder 65">
            <a:extLst>
              <a:ext uri="{FF2B5EF4-FFF2-40B4-BE49-F238E27FC236}">
                <a16:creationId xmlns:a16="http://schemas.microsoft.com/office/drawing/2014/main" id="{E0E613E5-CD99-65E3-AE12-E410203C987A}"/>
              </a:ext>
            </a:extLst>
          </p:cNvPr>
          <p:cNvSpPr txBox="1">
            <a:spLocks/>
          </p:cNvSpPr>
          <p:nvPr/>
        </p:nvSpPr>
        <p:spPr>
          <a:xfrm>
            <a:off x="202630" y="3937785"/>
            <a:ext cx="3806482" cy="61682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100584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292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GB" altLang="en-US" sz="1600" b="0" i="0" u="none" strike="noStrike" cap="none" spc="0" normalizeH="0" baseline="0" noProof="0" dirty="0">
                <a:ln>
                  <a:noFill/>
                </a:ln>
                <a:solidFill>
                  <a:srgbClr val="1F3B7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They will build relationships with adults and peers and learn how to sustain friendships.</a:t>
            </a:r>
          </a:p>
        </p:txBody>
      </p:sp>
      <p:sp>
        <p:nvSpPr>
          <p:cNvPr id="62" name="Text Placeholder 65">
            <a:extLst>
              <a:ext uri="{FF2B5EF4-FFF2-40B4-BE49-F238E27FC236}">
                <a16:creationId xmlns:a16="http://schemas.microsoft.com/office/drawing/2014/main" id="{94B68611-C661-B49A-748F-F922F2514354}"/>
              </a:ext>
            </a:extLst>
          </p:cNvPr>
          <p:cNvSpPr txBox="1">
            <a:spLocks/>
          </p:cNvSpPr>
          <p:nvPr/>
        </p:nvSpPr>
        <p:spPr>
          <a:xfrm>
            <a:off x="217358" y="2978940"/>
            <a:ext cx="3828169" cy="77491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100584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292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alt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Through play children will learn how to cooperate, negotiate and make compromises.</a:t>
            </a:r>
          </a:p>
          <a:p>
            <a:pPr algn="l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600" dirty="0">
              <a:solidFill>
                <a:srgbClr val="00206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65" name="Title 39">
            <a:extLst>
              <a:ext uri="{FF2B5EF4-FFF2-40B4-BE49-F238E27FC236}">
                <a16:creationId xmlns:a16="http://schemas.microsoft.com/office/drawing/2014/main" id="{A8D02482-AB93-1AF2-3682-6CBFC91E3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8995" y="134315"/>
            <a:ext cx="4157663" cy="1275732"/>
          </a:xfrm>
        </p:spPr>
        <p:txBody>
          <a:bodyPr rtlCol="0">
            <a:normAutofit fontScale="9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b="1" dirty="0">
                <a:solidFill>
                  <a:srgbClr val="1F3B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Personal, Social and Emotional</a:t>
            </a:r>
            <a:br>
              <a:rPr lang="en-US" sz="4400" b="1" dirty="0">
                <a:solidFill>
                  <a:srgbClr val="1F3B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b="1" dirty="0">
                <a:solidFill>
                  <a:srgbClr val="1F3B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  <a:br>
              <a:rPr lang="en-US" sz="4400" b="1" dirty="0">
                <a:solidFill>
                  <a:srgbClr val="1F3B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1F3B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Self regulation</a:t>
            </a:r>
            <a:br>
              <a:rPr lang="en-US" sz="2000" dirty="0">
                <a:solidFill>
                  <a:srgbClr val="1F3B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1F3B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Managing self</a:t>
            </a:r>
            <a:br>
              <a:rPr lang="en-US" sz="2000" dirty="0">
                <a:solidFill>
                  <a:srgbClr val="1F3B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1F3B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Building relationships</a:t>
            </a:r>
            <a:br>
              <a:rPr lang="en-US" sz="2000" dirty="0">
                <a:solidFill>
                  <a:srgbClr val="1F3B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4400" dirty="0">
              <a:solidFill>
                <a:srgbClr val="1F3B7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C3FECF-43BC-5EBF-110A-FD4A374E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04716" y="2990519"/>
            <a:ext cx="2044152" cy="15471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2CDDBB-BDE1-6F12-082A-9464FE6D8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4231851" y="4995649"/>
            <a:ext cx="2149850" cy="16504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Text Placeholder 65">
            <a:extLst>
              <a:ext uri="{FF2B5EF4-FFF2-40B4-BE49-F238E27FC236}">
                <a16:creationId xmlns:a16="http://schemas.microsoft.com/office/drawing/2014/main" id="{EE814C79-17CE-0F62-782A-8B4DD7D72FC0}"/>
              </a:ext>
            </a:extLst>
          </p:cNvPr>
          <p:cNvSpPr txBox="1">
            <a:spLocks/>
          </p:cNvSpPr>
          <p:nvPr/>
        </p:nvSpPr>
        <p:spPr>
          <a:xfrm>
            <a:off x="202630" y="5561431"/>
            <a:ext cx="3828168" cy="78485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100584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292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GB" altLang="en-US" sz="1600" b="0" i="0" u="none" strike="noStrike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Children will learn to identify a range of feelings and how to manage them appropriately.</a:t>
            </a:r>
          </a:p>
        </p:txBody>
      </p:sp>
      <p:sp>
        <p:nvSpPr>
          <p:cNvPr id="4" name="Text Placeholder 65">
            <a:extLst>
              <a:ext uri="{FF2B5EF4-FFF2-40B4-BE49-F238E27FC236}">
                <a16:creationId xmlns:a16="http://schemas.microsoft.com/office/drawing/2014/main" id="{11612D1C-6FDF-D6C0-4905-F8A6EAC9448D}"/>
              </a:ext>
            </a:extLst>
          </p:cNvPr>
          <p:cNvSpPr txBox="1">
            <a:spLocks/>
          </p:cNvSpPr>
          <p:nvPr/>
        </p:nvSpPr>
        <p:spPr>
          <a:xfrm>
            <a:off x="217359" y="6503385"/>
            <a:ext cx="3828168" cy="78485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100584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292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GB" altLang="en-US" sz="1600" b="0" i="0" u="none" strike="noStrike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They will learn how to manage personal hygiene routines and the importance of healthy food choices.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B523D2-6740-997B-018F-7161C184FF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2170" y="3082028"/>
            <a:ext cx="1816750" cy="13786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9C0726-2A2B-6CC7-2AB9-48E7A146E4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8057" y="2868852"/>
            <a:ext cx="1533970" cy="20346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684711-FC89-4223-D3EB-B58D96959F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6903" y="4799525"/>
            <a:ext cx="1499746" cy="199356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24C56EA-3FD6-3616-C6B2-DA2CAA200F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16541" y="5225482"/>
            <a:ext cx="1725812" cy="225472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solidFill>
                <a:schemeClr val="bg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2CFBC81-85AB-66B0-2BFA-BA490C72CD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2705" y="5317080"/>
            <a:ext cx="1530508" cy="204682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9EA282C-6ADD-0E36-6FAE-95426393B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8084182" y="3942297"/>
            <a:ext cx="2149850" cy="16504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solidFill>
                <a:schemeClr val="bg1"/>
              </a:solidFill>
            </a:endParaRPr>
          </a:p>
        </p:txBody>
      </p:sp>
      <p:pic>
        <p:nvPicPr>
          <p:cNvPr id="29" name="Picture 28" descr="A picture containing clothing, footwear, ground, person&#10;&#10;Description automatically generated">
            <a:extLst>
              <a:ext uri="{FF2B5EF4-FFF2-40B4-BE49-F238E27FC236}">
                <a16:creationId xmlns:a16="http://schemas.microsoft.com/office/drawing/2014/main" id="{827BE6B3-29C8-ADCA-93E2-6B2E20BB50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72659" y="4017540"/>
            <a:ext cx="1969422" cy="147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70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D63262C-735D-0C36-96E9-6B2D5FAF4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2946" y="5515786"/>
            <a:ext cx="2083363" cy="16088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237283B-498C-46F7-5ADA-819EBE586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458" y="3250294"/>
            <a:ext cx="1880822" cy="14524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EA3FD1-48F6-325E-F457-AE0A5E4EC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602" y="134315"/>
            <a:ext cx="1970841" cy="1966413"/>
          </a:xfrm>
          <a:prstGeom prst="rect">
            <a:avLst/>
          </a:prstGeom>
        </p:spPr>
      </p:pic>
      <p:sp>
        <p:nvSpPr>
          <p:cNvPr id="62" name="Text Placeholder 65">
            <a:extLst>
              <a:ext uri="{FF2B5EF4-FFF2-40B4-BE49-F238E27FC236}">
                <a16:creationId xmlns:a16="http://schemas.microsoft.com/office/drawing/2014/main" id="{94B68611-C661-B49A-748F-F922F2514354}"/>
              </a:ext>
            </a:extLst>
          </p:cNvPr>
          <p:cNvSpPr txBox="1">
            <a:spLocks/>
          </p:cNvSpPr>
          <p:nvPr/>
        </p:nvSpPr>
        <p:spPr>
          <a:xfrm>
            <a:off x="272596" y="3653342"/>
            <a:ext cx="3828169" cy="154711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100584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292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altLang="en-US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Fine Motor Skills</a:t>
            </a:r>
          </a:p>
          <a:p>
            <a:pPr algn="l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alt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Children will use a range of tools, including scissors, crayons, paintbrushes and pencils.</a:t>
            </a:r>
          </a:p>
          <a:p>
            <a:pPr algn="l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alt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small scale equipment helps to strengthen finger control in preparation for writing.</a:t>
            </a:r>
          </a:p>
          <a:p>
            <a:pPr algn="l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600" dirty="0">
              <a:solidFill>
                <a:srgbClr val="00206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65" name="Title 39">
            <a:extLst>
              <a:ext uri="{FF2B5EF4-FFF2-40B4-BE49-F238E27FC236}">
                <a16:creationId xmlns:a16="http://schemas.microsoft.com/office/drawing/2014/main" id="{A8D02482-AB93-1AF2-3682-6CBFC91E3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8995" y="134315"/>
            <a:ext cx="4157663" cy="1275732"/>
          </a:xfrm>
        </p:spPr>
        <p:txBody>
          <a:bodyPr rtlCol="0">
            <a:normAutofit fontScale="9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b="1" dirty="0">
                <a:solidFill>
                  <a:srgbClr val="1F3B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 Development</a:t>
            </a:r>
            <a:endParaRPr lang="en-US" sz="4400" dirty="0">
              <a:solidFill>
                <a:srgbClr val="1F3B7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C3FECF-43BC-5EBF-110A-FD4A374E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04716" y="3250294"/>
            <a:ext cx="2102959" cy="16310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2CDDBB-BDE1-6F12-082A-9464FE6D8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4055029" y="5207356"/>
            <a:ext cx="2149850" cy="16504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Text Placeholder 65">
            <a:extLst>
              <a:ext uri="{FF2B5EF4-FFF2-40B4-BE49-F238E27FC236}">
                <a16:creationId xmlns:a16="http://schemas.microsoft.com/office/drawing/2014/main" id="{11612D1C-6FDF-D6C0-4905-F8A6EAC9448D}"/>
              </a:ext>
            </a:extLst>
          </p:cNvPr>
          <p:cNvSpPr txBox="1">
            <a:spLocks/>
          </p:cNvSpPr>
          <p:nvPr/>
        </p:nvSpPr>
        <p:spPr>
          <a:xfrm>
            <a:off x="265484" y="5468449"/>
            <a:ext cx="3828168" cy="154711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100584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292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GB" altLang="en-US" sz="1600" b="1" i="0" u="none" strike="noStrike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Gross Motor skills</a:t>
            </a:r>
          </a:p>
          <a:p>
            <a:pPr marR="0" lvl="0" algn="l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GB" altLang="en-US" sz="1600" b="0" i="0" u="none" strike="noStrike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They will learn to negotiate space and obstacles safely. </a:t>
            </a:r>
          </a:p>
          <a:p>
            <a:pPr marR="0" lvl="0" algn="l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GB" altLang="en-US" sz="1600" b="0" i="0" u="none" strike="noStrike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They will develop their coordination, strength and balance and experiment with moving in a variety of ways.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9EA282C-6ADD-0E36-6FAE-95426393B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8171644" y="3489110"/>
            <a:ext cx="2002349" cy="1524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6463F7-9ED8-874B-18A5-007C5E39C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5243" y="3352207"/>
            <a:ext cx="1916949" cy="14389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AAE0C5-0B57-5669-E826-84DE4E2EB6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9325" y="3331972"/>
            <a:ext cx="1386985" cy="1838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033E96-6B12-52CC-FB18-992CD15E2B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9637" y="3333699"/>
            <a:ext cx="1730936" cy="12967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0C3D5D-3A33-050E-4111-58347B2915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1349" y="5040291"/>
            <a:ext cx="1481456" cy="19752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428273B-E161-2F21-CD05-A7AEDEE5A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5792086" y="5220169"/>
            <a:ext cx="2124223" cy="165047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3A88B7-B9A9-9C1F-1D57-B4F959B58C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1319" y="5040290"/>
            <a:ext cx="1481456" cy="1975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35C988-E872-D8FF-FD30-78715D3D77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38359" y="5578833"/>
            <a:ext cx="1972535" cy="148275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B7E2807-9BBF-03A1-E32B-E692497704D1}"/>
              </a:ext>
            </a:extLst>
          </p:cNvPr>
          <p:cNvSpPr txBox="1"/>
          <p:nvPr/>
        </p:nvSpPr>
        <p:spPr>
          <a:xfrm>
            <a:off x="2750075" y="1266554"/>
            <a:ext cx="44344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1F3B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Fine motor skill</a:t>
            </a:r>
          </a:p>
          <a:p>
            <a:pPr algn="ctr"/>
            <a:r>
              <a:rPr lang="en-US" sz="1800" dirty="0">
                <a:solidFill>
                  <a:srgbClr val="1F3B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Gross motor skills</a:t>
            </a:r>
            <a:br>
              <a:rPr lang="en-US" sz="1800" dirty="0">
                <a:solidFill>
                  <a:srgbClr val="1F3B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6347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237283B-498C-46F7-5ADA-819EBE586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2762" y="4707125"/>
            <a:ext cx="1543119" cy="167373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EA3FD1-48F6-325E-F457-AE0A5E4EC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602" y="134315"/>
            <a:ext cx="1970841" cy="1966413"/>
          </a:xfrm>
          <a:prstGeom prst="rect">
            <a:avLst/>
          </a:prstGeom>
        </p:spPr>
      </p:pic>
      <p:sp>
        <p:nvSpPr>
          <p:cNvPr id="60" name="Text Placeholder 65">
            <a:extLst>
              <a:ext uri="{FF2B5EF4-FFF2-40B4-BE49-F238E27FC236}">
                <a16:creationId xmlns:a16="http://schemas.microsoft.com/office/drawing/2014/main" id="{A006B8E3-9C5C-8442-13B3-FD76A1EA2E9C}"/>
              </a:ext>
            </a:extLst>
          </p:cNvPr>
          <p:cNvSpPr txBox="1">
            <a:spLocks/>
          </p:cNvSpPr>
          <p:nvPr/>
        </p:nvSpPr>
        <p:spPr>
          <a:xfrm>
            <a:off x="5824676" y="3033778"/>
            <a:ext cx="3828168" cy="158816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100584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292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fontAlgn="base">
              <a:spcBef>
                <a:spcPct val="0"/>
              </a:spcBef>
              <a:buClrTx/>
              <a:buSzTx/>
              <a:tabLst/>
              <a:defRPr/>
            </a:pPr>
            <a:r>
              <a:rPr kumimoji="0" lang="en-GB" altLang="en-US" sz="1600" b="1" i="0" u="none" strike="noStrike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Writing</a:t>
            </a:r>
          </a:p>
          <a:p>
            <a:pPr marR="0" lvl="0" algn="l" fontAlgn="base">
              <a:spcBef>
                <a:spcPct val="0"/>
              </a:spcBef>
              <a:buClrTx/>
              <a:buSzTx/>
              <a:tabLst/>
              <a:defRPr/>
            </a:pPr>
            <a:r>
              <a:rPr kumimoji="0" lang="en-GB" altLang="en-US" sz="1600" b="0" i="0" u="none" strike="noStrike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Children learn how to form letters correctly. They write simple words by using their growing sound awareness.</a:t>
            </a:r>
          </a:p>
          <a:p>
            <a:pPr marR="0" lvl="0" algn="l" fontAlgn="base">
              <a:spcBef>
                <a:spcPct val="0"/>
              </a:spcBef>
              <a:buClrTx/>
              <a:buSzTx/>
              <a:tabLst/>
              <a:defRPr/>
            </a:pPr>
            <a:r>
              <a:rPr kumimoji="0" lang="en-GB" altLang="en-US" sz="1600" b="0" i="0" u="none" strike="noStrike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They will work towards writing simple phrases and sentences.</a:t>
            </a:r>
          </a:p>
        </p:txBody>
      </p:sp>
      <p:sp>
        <p:nvSpPr>
          <p:cNvPr id="61" name="Text Placeholder 65">
            <a:extLst>
              <a:ext uri="{FF2B5EF4-FFF2-40B4-BE49-F238E27FC236}">
                <a16:creationId xmlns:a16="http://schemas.microsoft.com/office/drawing/2014/main" id="{E0E613E5-CD99-65E3-AE12-E410203C987A}"/>
              </a:ext>
            </a:extLst>
          </p:cNvPr>
          <p:cNvSpPr txBox="1">
            <a:spLocks/>
          </p:cNvSpPr>
          <p:nvPr/>
        </p:nvSpPr>
        <p:spPr>
          <a:xfrm>
            <a:off x="405556" y="3033778"/>
            <a:ext cx="3806482" cy="158816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100584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292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fontAlgn="base">
              <a:spcBef>
                <a:spcPct val="0"/>
              </a:spcBef>
              <a:buClrTx/>
              <a:buSzTx/>
              <a:tabLst/>
              <a:defRPr/>
            </a:pPr>
            <a:r>
              <a:rPr kumimoji="0" lang="en-GB" altLang="en-US" sz="1600" b="1" i="0" u="none" strike="noStrike" cap="none" spc="0" normalizeH="0" baseline="0" noProof="0" dirty="0">
                <a:ln>
                  <a:noFill/>
                </a:ln>
                <a:solidFill>
                  <a:srgbClr val="1F3B7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Reading</a:t>
            </a:r>
          </a:p>
          <a:p>
            <a:pPr marR="0" lvl="0" algn="l" fontAlgn="base">
              <a:spcBef>
                <a:spcPct val="0"/>
              </a:spcBef>
              <a:buClrTx/>
              <a:buSzTx/>
              <a:tabLst/>
              <a:defRPr/>
            </a:pPr>
            <a:r>
              <a:rPr kumimoji="0" lang="en-GB" altLang="en-US" sz="1600" b="0" i="0" u="none" strike="noStrike" cap="none" spc="0" normalizeH="0" baseline="0" noProof="0" dirty="0">
                <a:ln>
                  <a:noFill/>
                </a:ln>
                <a:solidFill>
                  <a:srgbClr val="1F3B7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Children learn letter names and sounds.</a:t>
            </a:r>
          </a:p>
          <a:p>
            <a:pPr marR="0" lvl="0" algn="l" fontAlgn="base">
              <a:spcBef>
                <a:spcPct val="0"/>
              </a:spcBef>
              <a:buClrTx/>
              <a:buSzTx/>
              <a:tabLst/>
              <a:defRPr/>
            </a:pPr>
            <a:r>
              <a:rPr kumimoji="0" lang="en-GB" altLang="en-US" sz="1600" b="0" i="0" u="none" strike="noStrike" cap="none" spc="0" normalizeH="0" baseline="0" noProof="0" dirty="0">
                <a:ln>
                  <a:noFill/>
                </a:ln>
                <a:solidFill>
                  <a:srgbClr val="1F3B7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They begin to read words by ‘sound blending’ and answer questions about what they have read to demonstrate their understanding.</a:t>
            </a:r>
          </a:p>
        </p:txBody>
      </p:sp>
      <p:sp>
        <p:nvSpPr>
          <p:cNvPr id="65" name="Title 39">
            <a:extLst>
              <a:ext uri="{FF2B5EF4-FFF2-40B4-BE49-F238E27FC236}">
                <a16:creationId xmlns:a16="http://schemas.microsoft.com/office/drawing/2014/main" id="{A8D02482-AB93-1AF2-3682-6CBFC91E3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8995" y="134315"/>
            <a:ext cx="4157663" cy="1275732"/>
          </a:xfrm>
        </p:spPr>
        <p:txBody>
          <a:bodyPr rtlCol="0">
            <a:normAutofit fontScale="9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b="1" dirty="0">
                <a:solidFill>
                  <a:srgbClr val="1F3B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Literacy</a:t>
            </a:r>
            <a:br>
              <a:rPr lang="en-US" sz="4400" b="1" dirty="0">
                <a:solidFill>
                  <a:srgbClr val="1F3B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4400" b="1" dirty="0">
                <a:solidFill>
                  <a:srgbClr val="1F3B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1F3B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Comprehension</a:t>
            </a:r>
            <a:br>
              <a:rPr lang="en-US" sz="2000" dirty="0">
                <a:solidFill>
                  <a:srgbClr val="1F3B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1F3B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 reading</a:t>
            </a:r>
            <a:br>
              <a:rPr lang="en-US" sz="2000" dirty="0">
                <a:solidFill>
                  <a:srgbClr val="1F3B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1F3B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C3FECF-43BC-5EBF-110A-FD4A374E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49340" y="4699561"/>
            <a:ext cx="1919622" cy="13937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2CDDBB-BDE1-6F12-082A-9464FE6D8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6171426" y="6100818"/>
            <a:ext cx="1328195" cy="168370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24C56EA-3FD6-3616-C6B2-DA2CAA200F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8791" y="5102403"/>
            <a:ext cx="1449218" cy="20019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9EA282C-6ADD-0E36-6FAE-95426393B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2458802" y="4290053"/>
            <a:ext cx="1328193" cy="217827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F52C70-9BD8-28AB-EF97-217A0BA8E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759" y="6093291"/>
            <a:ext cx="2099862" cy="15447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CF54AF-27F9-F857-167B-865351165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138" y="5191268"/>
            <a:ext cx="1347252" cy="18002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C241C7-275F-DB19-5782-88080BA9BF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0534"/>
          <a:stretch/>
        </p:blipFill>
        <p:spPr>
          <a:xfrm>
            <a:off x="2112173" y="4791478"/>
            <a:ext cx="2021447" cy="12037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DE783D-6175-1748-8BC3-6E28D4CFCF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4908" y="6169652"/>
            <a:ext cx="1847935" cy="13880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68C50A-9126-89CD-2B40-17CE529599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8553" y="4791478"/>
            <a:ext cx="1371535" cy="1454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32DCDB-2221-48E8-33FA-57F54BE805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0838" y="4791478"/>
            <a:ext cx="1729373" cy="12328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BA4DCC-E582-B07A-F9B8-12D4F835B7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3963" y="6365909"/>
            <a:ext cx="1543119" cy="11535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AB7F35D-FA13-6643-E567-27F899ED1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84964" y="6473380"/>
            <a:ext cx="1543119" cy="11501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72DFE90-C01B-5D3F-E101-1A9F23586D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90446" y="6558558"/>
            <a:ext cx="1332154" cy="99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55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D63262C-735D-0C36-96E9-6B2D5FAF4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077" y="5256568"/>
            <a:ext cx="1285427" cy="16088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237283B-498C-46F7-5ADA-819EBE586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0018" y="3322123"/>
            <a:ext cx="2083363" cy="15062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EA3FD1-48F6-325E-F457-AE0A5E4EC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602" y="134315"/>
            <a:ext cx="1970841" cy="1966413"/>
          </a:xfrm>
          <a:prstGeom prst="rect">
            <a:avLst/>
          </a:prstGeom>
        </p:spPr>
      </p:pic>
      <p:sp>
        <p:nvSpPr>
          <p:cNvPr id="62" name="Text Placeholder 65">
            <a:extLst>
              <a:ext uri="{FF2B5EF4-FFF2-40B4-BE49-F238E27FC236}">
                <a16:creationId xmlns:a16="http://schemas.microsoft.com/office/drawing/2014/main" id="{94B68611-C661-B49A-748F-F922F2514354}"/>
              </a:ext>
            </a:extLst>
          </p:cNvPr>
          <p:cNvSpPr txBox="1">
            <a:spLocks/>
          </p:cNvSpPr>
          <p:nvPr/>
        </p:nvSpPr>
        <p:spPr>
          <a:xfrm>
            <a:off x="251755" y="3290784"/>
            <a:ext cx="3828169" cy="80865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100584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292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6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Through play children develop their mathematical language and investigate and solve problems.</a:t>
            </a:r>
            <a:endParaRPr lang="en-GB" sz="1600" dirty="0">
              <a:solidFill>
                <a:srgbClr val="00206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65" name="Title 39">
            <a:extLst>
              <a:ext uri="{FF2B5EF4-FFF2-40B4-BE49-F238E27FC236}">
                <a16:creationId xmlns:a16="http://schemas.microsoft.com/office/drawing/2014/main" id="{A8D02482-AB93-1AF2-3682-6CBFC91E3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8995" y="134315"/>
            <a:ext cx="4157663" cy="1275732"/>
          </a:xfrm>
        </p:spPr>
        <p:txBody>
          <a:bodyPr rtlCol="0">
            <a:normAutofit fontScale="9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b="1" dirty="0">
                <a:solidFill>
                  <a:srgbClr val="1F3B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Mathematics</a:t>
            </a:r>
            <a:br>
              <a:rPr lang="en-US" sz="4400" b="1" dirty="0">
                <a:solidFill>
                  <a:srgbClr val="1F3B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4400" dirty="0">
              <a:solidFill>
                <a:srgbClr val="1F3B7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C3FECF-43BC-5EBF-110A-FD4A374E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54011" y="3282015"/>
            <a:ext cx="1346689" cy="16310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2CDDBB-BDE1-6F12-082A-9464FE6D8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4055029" y="5207356"/>
            <a:ext cx="2149850" cy="16504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Text Placeholder 65">
            <a:extLst>
              <a:ext uri="{FF2B5EF4-FFF2-40B4-BE49-F238E27FC236}">
                <a16:creationId xmlns:a16="http://schemas.microsoft.com/office/drawing/2014/main" id="{11612D1C-6FDF-D6C0-4905-F8A6EAC9448D}"/>
              </a:ext>
            </a:extLst>
          </p:cNvPr>
          <p:cNvSpPr txBox="1">
            <a:spLocks/>
          </p:cNvSpPr>
          <p:nvPr/>
        </p:nvSpPr>
        <p:spPr>
          <a:xfrm>
            <a:off x="264695" y="4402949"/>
            <a:ext cx="3828168" cy="94798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100584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292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GB" altLang="en-US" sz="1600" b="0" i="0" u="none" strike="noStrike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They will learn to count accurately to 20 and beyond. They will also practise recognising smaller amounts like dice dots  without needing to count.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9EA282C-6ADD-0E36-6FAE-95426393B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8206020" y="3454733"/>
            <a:ext cx="1933597" cy="1524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8273B-E161-2F21-CD05-A7AEDEE5A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5976141" y="5192668"/>
            <a:ext cx="2124223" cy="165047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26A591-2933-577D-7F2B-129876491DA7}"/>
              </a:ext>
            </a:extLst>
          </p:cNvPr>
          <p:cNvSpPr txBox="1"/>
          <p:nvPr/>
        </p:nvSpPr>
        <p:spPr>
          <a:xfrm>
            <a:off x="2750075" y="1266554"/>
            <a:ext cx="44344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1F3B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Number</a:t>
            </a:r>
          </a:p>
          <a:p>
            <a:pPr algn="ctr"/>
            <a:r>
              <a:rPr lang="en-US" dirty="0">
                <a:solidFill>
                  <a:srgbClr val="1F3B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 patterns</a:t>
            </a:r>
            <a:br>
              <a:rPr lang="en-US" sz="1800" dirty="0">
                <a:solidFill>
                  <a:srgbClr val="1F3B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dirty="0"/>
          </a:p>
        </p:txBody>
      </p:sp>
      <p:sp>
        <p:nvSpPr>
          <p:cNvPr id="14" name="Text Placeholder 65">
            <a:extLst>
              <a:ext uri="{FF2B5EF4-FFF2-40B4-BE49-F238E27FC236}">
                <a16:creationId xmlns:a16="http://schemas.microsoft.com/office/drawing/2014/main" id="{DB2E8863-1400-7986-6A29-DD1515BAA5A0}"/>
              </a:ext>
            </a:extLst>
          </p:cNvPr>
          <p:cNvSpPr txBox="1">
            <a:spLocks/>
          </p:cNvSpPr>
          <p:nvPr/>
        </p:nvSpPr>
        <p:spPr>
          <a:xfrm>
            <a:off x="272597" y="5621591"/>
            <a:ext cx="3828168" cy="56607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100584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292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GB" altLang="en-US" sz="1600" b="0" i="0" u="none" strike="noStrike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They will learn to use numbers in play with purpose.</a:t>
            </a:r>
          </a:p>
        </p:txBody>
      </p:sp>
      <p:sp>
        <p:nvSpPr>
          <p:cNvPr id="16" name="Text Placeholder 65">
            <a:extLst>
              <a:ext uri="{FF2B5EF4-FFF2-40B4-BE49-F238E27FC236}">
                <a16:creationId xmlns:a16="http://schemas.microsoft.com/office/drawing/2014/main" id="{812C29D7-75FE-AD59-8D7E-58416A255D07}"/>
              </a:ext>
            </a:extLst>
          </p:cNvPr>
          <p:cNvSpPr txBox="1">
            <a:spLocks/>
          </p:cNvSpPr>
          <p:nvPr/>
        </p:nvSpPr>
        <p:spPr>
          <a:xfrm>
            <a:off x="272239" y="6488371"/>
            <a:ext cx="3828168" cy="56607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100584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292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GB" altLang="en-US" sz="1600" b="0" i="0" u="none" strike="noStrike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They will also use their number knowledge to understand simple calculations.</a:t>
            </a:r>
            <a:endParaRPr kumimoji="0" lang="en-GB" altLang="en-US" sz="1600" b="0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9E74967-3342-60EF-D558-46AB5E4406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7492" y="3440359"/>
            <a:ext cx="1883542" cy="12622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F755886-11AD-92B1-EE63-9682B0DF66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3426" y="5034918"/>
            <a:ext cx="1467860" cy="19571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3D3E73E-7320-AC96-EDE2-C0DC22E955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6156" y="5045188"/>
            <a:ext cx="1474442" cy="19720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E282A68-87EA-2559-DB85-7DABC1B67B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0917" y="3351343"/>
            <a:ext cx="1365391" cy="17614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374F7E-FF7C-A1D7-EBC5-DBA2C2671C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8558" y="3351343"/>
            <a:ext cx="1146735" cy="152009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B8A4B69-84AC-D9B5-4F71-3E8A2DB2DA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86544" y="5329628"/>
            <a:ext cx="1086274" cy="144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67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D1E4062-8983-985A-4074-E97E54D85D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6235626" y="4805587"/>
            <a:ext cx="1608322" cy="204961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D63262C-735D-0C36-96E9-6B2D5FAF4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823" y="5088476"/>
            <a:ext cx="1766947" cy="14329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237283B-498C-46F7-5ADA-819EBE586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138" y="3223237"/>
            <a:ext cx="1991081" cy="15375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EA3FD1-48F6-325E-F457-AE0A5E4EC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602" y="134315"/>
            <a:ext cx="1970841" cy="1966413"/>
          </a:xfrm>
          <a:prstGeom prst="rect">
            <a:avLst/>
          </a:prstGeom>
        </p:spPr>
      </p:pic>
      <p:sp>
        <p:nvSpPr>
          <p:cNvPr id="62" name="Text Placeholder 65">
            <a:extLst>
              <a:ext uri="{FF2B5EF4-FFF2-40B4-BE49-F238E27FC236}">
                <a16:creationId xmlns:a16="http://schemas.microsoft.com/office/drawing/2014/main" id="{94B68611-C661-B49A-748F-F922F2514354}"/>
              </a:ext>
            </a:extLst>
          </p:cNvPr>
          <p:cNvSpPr txBox="1">
            <a:spLocks/>
          </p:cNvSpPr>
          <p:nvPr/>
        </p:nvSpPr>
        <p:spPr>
          <a:xfrm>
            <a:off x="279258" y="3251333"/>
            <a:ext cx="3828169" cy="60239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100584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292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Children will begin to develop an understanding of past and present.</a:t>
            </a:r>
          </a:p>
        </p:txBody>
      </p:sp>
      <p:sp>
        <p:nvSpPr>
          <p:cNvPr id="65" name="Title 39">
            <a:extLst>
              <a:ext uri="{FF2B5EF4-FFF2-40B4-BE49-F238E27FC236}">
                <a16:creationId xmlns:a16="http://schemas.microsoft.com/office/drawing/2014/main" id="{A8D02482-AB93-1AF2-3682-6CBFC91E3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8995" y="134315"/>
            <a:ext cx="4157663" cy="1275732"/>
          </a:xfrm>
        </p:spPr>
        <p:txBody>
          <a:bodyPr rtlCol="0">
            <a:normAutofit fontScale="9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b="1" dirty="0">
                <a:solidFill>
                  <a:srgbClr val="1F3B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Understanding of the World</a:t>
            </a:r>
            <a:br>
              <a:rPr lang="en-US" sz="4400" b="1" dirty="0">
                <a:solidFill>
                  <a:srgbClr val="1F3B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4400" dirty="0">
              <a:solidFill>
                <a:srgbClr val="1F3B7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C3FECF-43BC-5EBF-110A-FD4A374E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90137" y="4863788"/>
            <a:ext cx="1715649" cy="21094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Text Placeholder 65">
            <a:extLst>
              <a:ext uri="{FF2B5EF4-FFF2-40B4-BE49-F238E27FC236}">
                <a16:creationId xmlns:a16="http://schemas.microsoft.com/office/drawing/2014/main" id="{11612D1C-6FDF-D6C0-4905-F8A6EAC9448D}"/>
              </a:ext>
            </a:extLst>
          </p:cNvPr>
          <p:cNvSpPr txBox="1">
            <a:spLocks/>
          </p:cNvSpPr>
          <p:nvPr/>
        </p:nvSpPr>
        <p:spPr>
          <a:xfrm>
            <a:off x="272596" y="4313417"/>
            <a:ext cx="3828168" cy="93922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100584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292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GB" altLang="en-US" sz="1600" b="0" i="0" u="none" strike="noStrike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They will explore similarities and differences in the context of religious and cultural communities and ways of life in other countries.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8273B-E161-2F21-CD05-A7AEDEE5A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6546466" y="2975460"/>
            <a:ext cx="1676393" cy="22281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26A591-2933-577D-7F2B-129876491DA7}"/>
              </a:ext>
            </a:extLst>
          </p:cNvPr>
          <p:cNvSpPr txBox="1"/>
          <p:nvPr/>
        </p:nvSpPr>
        <p:spPr>
          <a:xfrm>
            <a:off x="2720578" y="1307052"/>
            <a:ext cx="44344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1F3B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 and present</a:t>
            </a:r>
          </a:p>
          <a:p>
            <a:pPr algn="ctr"/>
            <a:r>
              <a:rPr lang="en-US" dirty="0">
                <a:solidFill>
                  <a:srgbClr val="1F3B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People, culture and communities</a:t>
            </a:r>
          </a:p>
          <a:p>
            <a:pPr algn="ctr"/>
            <a:r>
              <a:rPr lang="en-US" sz="1800" dirty="0">
                <a:solidFill>
                  <a:srgbClr val="1F3B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natural world</a:t>
            </a:r>
            <a:br>
              <a:rPr lang="en-US" sz="1800" dirty="0">
                <a:solidFill>
                  <a:srgbClr val="1F3B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dirty="0"/>
          </a:p>
        </p:txBody>
      </p:sp>
      <p:sp>
        <p:nvSpPr>
          <p:cNvPr id="3" name="Text Placeholder 65">
            <a:extLst>
              <a:ext uri="{FF2B5EF4-FFF2-40B4-BE49-F238E27FC236}">
                <a16:creationId xmlns:a16="http://schemas.microsoft.com/office/drawing/2014/main" id="{BC4BB33F-3823-633A-BFF3-D4E469843B09}"/>
              </a:ext>
            </a:extLst>
          </p:cNvPr>
          <p:cNvSpPr txBox="1">
            <a:spLocks/>
          </p:cNvSpPr>
          <p:nvPr/>
        </p:nvSpPr>
        <p:spPr>
          <a:xfrm>
            <a:off x="237777" y="5647095"/>
            <a:ext cx="3828168" cy="130246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100584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292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GB" altLang="en-US" sz="1600" b="0" i="0" u="none" strike="noStrike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Children will learn about the natural world and how things change around them.</a:t>
            </a:r>
          </a:p>
          <a:p>
            <a:pPr marR="0" lvl="0" algn="l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GB" altLang="en-US" sz="1600" b="0" i="0" u="none" strike="noStrike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They will explore their environment and use their observations to make simple predictions.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6104CE-5168-AB01-EC6E-A616EACBF3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9330" y="3326434"/>
            <a:ext cx="1772696" cy="13311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F4EC66-7323-E5EB-1C87-5AF67EBDAF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7459" y="5090173"/>
            <a:ext cx="1918761" cy="14427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B1B923-6C72-782D-954B-91FD38B4E6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3302" y="3319103"/>
            <a:ext cx="2062720" cy="15446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5C0A3C-AC1C-8BD0-92FD-496EC78C18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9330" y="4900393"/>
            <a:ext cx="1530229" cy="20362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D43639-77DF-9FD7-948B-DE5E11D876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0722" y="5203078"/>
            <a:ext cx="1627147" cy="121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98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E3A517A-778C-2594-926D-183599599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8512274" y="3897275"/>
            <a:ext cx="1509571" cy="12142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D63262C-735D-0C36-96E9-6B2D5FAF4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908" y="5630250"/>
            <a:ext cx="2083363" cy="16088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EA3FD1-48F6-325E-F457-AE0A5E4EC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602" y="134315"/>
            <a:ext cx="1970841" cy="1966413"/>
          </a:xfrm>
          <a:prstGeom prst="rect">
            <a:avLst/>
          </a:prstGeom>
        </p:spPr>
      </p:pic>
      <p:sp>
        <p:nvSpPr>
          <p:cNvPr id="62" name="Text Placeholder 65">
            <a:extLst>
              <a:ext uri="{FF2B5EF4-FFF2-40B4-BE49-F238E27FC236}">
                <a16:creationId xmlns:a16="http://schemas.microsoft.com/office/drawing/2014/main" id="{94B68611-C661-B49A-748F-F922F2514354}"/>
              </a:ext>
            </a:extLst>
          </p:cNvPr>
          <p:cNvSpPr txBox="1">
            <a:spLocks/>
          </p:cNvSpPr>
          <p:nvPr/>
        </p:nvSpPr>
        <p:spPr>
          <a:xfrm>
            <a:off x="385410" y="4409085"/>
            <a:ext cx="3828169" cy="79490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100584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292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Through play children will explore a variety of materials and tools and talk about what they create.</a:t>
            </a:r>
          </a:p>
        </p:txBody>
      </p:sp>
      <p:sp>
        <p:nvSpPr>
          <p:cNvPr id="65" name="Title 39">
            <a:extLst>
              <a:ext uri="{FF2B5EF4-FFF2-40B4-BE49-F238E27FC236}">
                <a16:creationId xmlns:a16="http://schemas.microsoft.com/office/drawing/2014/main" id="{A8D02482-AB93-1AF2-3682-6CBFC91E3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8995" y="134315"/>
            <a:ext cx="4157663" cy="1275732"/>
          </a:xfrm>
        </p:spPr>
        <p:txBody>
          <a:bodyPr rtlCol="0">
            <a:normAutofit fontScale="9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b="1" dirty="0">
                <a:solidFill>
                  <a:srgbClr val="1F3B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Expressive Arts and Design</a:t>
            </a:r>
            <a:br>
              <a:rPr lang="en-US" sz="4400" b="1" dirty="0">
                <a:solidFill>
                  <a:srgbClr val="1F3B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4400" dirty="0">
              <a:solidFill>
                <a:srgbClr val="1F3B7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C3FECF-43BC-5EBF-110A-FD4A374E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04717" y="3595722"/>
            <a:ext cx="1445815" cy="166343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2CDDBB-BDE1-6F12-082A-9464FE6D8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6647417" y="3149004"/>
            <a:ext cx="1115658" cy="275161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Text Placeholder 65">
            <a:extLst>
              <a:ext uri="{FF2B5EF4-FFF2-40B4-BE49-F238E27FC236}">
                <a16:creationId xmlns:a16="http://schemas.microsoft.com/office/drawing/2014/main" id="{11612D1C-6FDF-D6C0-4905-F8A6EAC9448D}"/>
              </a:ext>
            </a:extLst>
          </p:cNvPr>
          <p:cNvSpPr txBox="1">
            <a:spLocks/>
          </p:cNvSpPr>
          <p:nvPr/>
        </p:nvSpPr>
        <p:spPr>
          <a:xfrm>
            <a:off x="385411" y="5413491"/>
            <a:ext cx="3828168" cy="84984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100584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292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GB" altLang="en-US" sz="1600" b="0" i="0" u="none" strike="noStrike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They will experiment with design, role play and music and make use of props when engaged in narratives and stories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9EA282C-6ADD-0E36-6FAE-95426393B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4065902" y="5640460"/>
            <a:ext cx="2002349" cy="1524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8273B-E161-2F21-CD05-A7AEDEE5A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8298563" y="5439419"/>
            <a:ext cx="1432941" cy="189755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26A591-2933-577D-7F2B-129876491DA7}"/>
              </a:ext>
            </a:extLst>
          </p:cNvPr>
          <p:cNvSpPr txBox="1"/>
          <p:nvPr/>
        </p:nvSpPr>
        <p:spPr>
          <a:xfrm>
            <a:off x="2720578" y="1354907"/>
            <a:ext cx="44344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1F3B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Creating with materials</a:t>
            </a:r>
          </a:p>
          <a:p>
            <a:pPr algn="ctr"/>
            <a:r>
              <a:rPr lang="en-US" sz="1800" dirty="0">
                <a:solidFill>
                  <a:srgbClr val="1F3B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Being imaginative and expressive</a:t>
            </a:r>
            <a:br>
              <a:rPr lang="en-US" sz="1800" dirty="0">
                <a:solidFill>
                  <a:srgbClr val="1F3B7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5E9B51-81A0-AF97-526B-AF6C229E1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2189" y="5490590"/>
            <a:ext cx="1368343" cy="18244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E088C4-0F16-1AB6-8EA5-FF72F3FD63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3218" y="3667465"/>
            <a:ext cx="1326314" cy="14832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3C8B756-2107-449B-57AA-9E6CCC8916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7048" y="5696996"/>
            <a:ext cx="1963082" cy="14753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BEBBA4D-4354-1A06-9F39-8206D0472F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1449" y="3835162"/>
            <a:ext cx="1052510" cy="13473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95D1A0A-89AB-CF5A-53E8-8EB8D2B81AD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0608" b="33929"/>
          <a:stretch/>
        </p:blipFill>
        <p:spPr>
          <a:xfrm>
            <a:off x="5906907" y="4070808"/>
            <a:ext cx="2583949" cy="904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24A73B-0C2D-8972-861E-B8F397B073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77976" y="5766749"/>
            <a:ext cx="1696182" cy="127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54485"/>
      </p:ext>
    </p:extLst>
  </p:cSld>
  <p:clrMapOvr>
    <a:masterClrMapping/>
  </p:clrMapOvr>
</p:sld>
</file>

<file path=ppt/theme/theme1.xml><?xml version="1.0" encoding="utf-8"?>
<a:theme xmlns:a="http://schemas.openxmlformats.org/drawingml/2006/main" name="1_Secondary">
  <a:themeElements>
    <a:clrScheme name="Custom 12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Custom 12">
      <a:majorFont>
        <a:latin typeface="Sagona Book"/>
        <a:ea typeface=""/>
        <a:cs typeface=""/>
      </a:majorFont>
      <a:minorFont>
        <a:latin typeface="Quire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6870328_TF00814105_Win32" id="{FE89B7B5-7594-42F8-AAE7-711A0DF702F7}" vid="{3A87D468-585A-4FE0-8862-24A882EC16C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7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01ECCB1-5CA9-4F89-9EFC-AE888E928E70}">
  <we:reference id="wa104178141" version="4.3.3.0" store="en-U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bf3c9683-f91c-41ec-9b02-08bb91ba60ff" xsi:nil="true"/>
    <TaxCatchAll xmlns="ace4c0d6-7278-4e05-a097-8fb2acc32577" xsi:nil="true"/>
    <lcf76f155ced4ddcb4097134ff3c332f xmlns="bf3c9683-f91c-41ec-9b02-08bb91ba60ff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A164A9E9AA7843826E193C0EA79AE1" ma:contentTypeVersion="17" ma:contentTypeDescription="Create a new document." ma:contentTypeScope="" ma:versionID="377c8a3cd6ff750a239320e44a029e34">
  <xsd:schema xmlns:xsd="http://www.w3.org/2001/XMLSchema" xmlns:xs="http://www.w3.org/2001/XMLSchema" xmlns:p="http://schemas.microsoft.com/office/2006/metadata/properties" xmlns:ns2="bf3c9683-f91c-41ec-9b02-08bb91ba60ff" xmlns:ns3="ace4c0d6-7278-4e05-a097-8fb2acc32577" targetNamespace="http://schemas.microsoft.com/office/2006/metadata/properties" ma:root="true" ma:fieldsID="dd242c5907c7dc5a2e82531f14000af8" ns2:_="" ns3:_="">
    <xsd:import namespace="bf3c9683-f91c-41ec-9b02-08bb91ba60ff"/>
    <xsd:import namespace="ace4c0d6-7278-4e05-a097-8fb2acc325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3c9683-f91c-41ec-9b02-08bb91ba60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8a31c3ba-2498-4fed-8534-331eeeb0005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e4c0d6-7278-4e05-a097-8fb2acc3257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06babb2d-84e1-437b-9f30-d991670eafae}" ma:internalName="TaxCatchAll" ma:showField="CatchAllData" ma:web="ace4c0d6-7278-4e05-a097-8fb2acc325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22643B6-60A3-4DBA-94C1-888BFCBF525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287C1A-5EC6-41D7-8D88-730DC6C6073D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2760187A-82A8-4D62-A4A4-082866D6C4DB}"/>
</file>

<file path=docProps/app.xml><?xml version="1.0" encoding="utf-8"?>
<Properties xmlns="http://schemas.openxmlformats.org/officeDocument/2006/extended-properties" xmlns:vt="http://schemas.openxmlformats.org/officeDocument/2006/docPropsVTypes">
  <Template>School spirit week calendar</Template>
  <TotalTime>1228</TotalTime>
  <Words>923</Words>
  <Application>Microsoft Office PowerPoint</Application>
  <PresentationFormat>Custom</PresentationFormat>
  <Paragraphs>92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Quire Sans</vt:lpstr>
      <vt:lpstr>Sagona Book</vt:lpstr>
      <vt:lpstr>1_Secondary</vt:lpstr>
      <vt:lpstr>Welcome to  St Nicholas Church School</vt:lpstr>
      <vt:lpstr>EYFS: Early Years Foundation Stage</vt:lpstr>
      <vt:lpstr>Communication and Language ‘The Golden Thread’</vt:lpstr>
      <vt:lpstr>Personal, Social and Emotional Development Self regulation Managing self Building relationships </vt:lpstr>
      <vt:lpstr>Physical Development</vt:lpstr>
      <vt:lpstr>Literacy  Comprehension Word reading Writing</vt:lpstr>
      <vt:lpstr>Mathematics </vt:lpstr>
      <vt:lpstr>Understanding of the World </vt:lpstr>
      <vt:lpstr>Expressive Arts and Design </vt:lpstr>
      <vt:lpstr>A Typical Day in Reception </vt:lpstr>
      <vt:lpstr>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Kirsty Biss</dc:creator>
  <cp:lastModifiedBy>Kirsty Biss</cp:lastModifiedBy>
  <cp:revision>9</cp:revision>
  <dcterms:created xsi:type="dcterms:W3CDTF">2023-06-14T17:50:38Z</dcterms:created>
  <dcterms:modified xsi:type="dcterms:W3CDTF">2023-06-20T22:22:52Z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